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772" r:id="rId6"/>
    <p:sldId id="77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B34964-772B-4688-9EFC-B045B8BB7C44}" v="13" dt="2024-11-07T14:47:31.0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056" autoAdjust="0"/>
  </p:normalViewPr>
  <p:slideViewPr>
    <p:cSldViewPr snapToGrid="0">
      <p:cViewPr varScale="1">
        <p:scale>
          <a:sx n="46" d="100"/>
          <a:sy n="46" d="100"/>
        </p:scale>
        <p:origin x="1420" y="48"/>
      </p:cViewPr>
      <p:guideLst/>
    </p:cSldViewPr>
  </p:slideViewPr>
  <p:notesTextViewPr>
    <p:cViewPr>
      <p:scale>
        <a:sx n="1" d="1"/>
        <a:sy n="1" d="1"/>
      </p:scale>
      <p:origin x="0" y="-3408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D9B34964-772B-4688-9EFC-B045B8BB7C44}"/>
    <pc:docChg chg="undo custSel delSld modSld">
      <pc:chgData name="S Bytheway" userId="29b7b8d0-66fc-4a0f-9903-88ac16cb6ff1" providerId="ADAL" clId="{D9B34964-772B-4688-9EFC-B045B8BB7C44}" dt="2024-11-07T14:48:49.092" v="1501" actId="20577"/>
      <pc:docMkLst>
        <pc:docMk/>
      </pc:docMkLst>
      <pc:sldChg chg="delSp modSp mod">
        <pc:chgData name="S Bytheway" userId="29b7b8d0-66fc-4a0f-9903-88ac16cb6ff1" providerId="ADAL" clId="{D9B34964-772B-4688-9EFC-B045B8BB7C44}" dt="2024-11-07T14:07:06.530" v="55" actId="20577"/>
        <pc:sldMkLst>
          <pc:docMk/>
          <pc:sldMk cId="1898494914" sldId="769"/>
        </pc:sldMkLst>
        <pc:spChg chg="mod">
          <ac:chgData name="S Bytheway" userId="29b7b8d0-66fc-4a0f-9903-88ac16cb6ff1" providerId="ADAL" clId="{D9B34964-772B-4688-9EFC-B045B8BB7C44}" dt="2024-11-07T14:07:06.530" v="55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D9B34964-772B-4688-9EFC-B045B8BB7C44}" dt="2024-11-07T14:06:27.336" v="0" actId="478"/>
          <ac:picMkLst>
            <pc:docMk/>
            <pc:sldMk cId="1898494914" sldId="769"/>
            <ac:picMk id="3" creationId="{D594B48F-7DD3-B6C0-A2B9-040A6ACE6ABA}"/>
          </ac:picMkLst>
        </pc:picChg>
      </pc:sldChg>
      <pc:sldChg chg="addSp delSp modSp mod setBg modNotesTx">
        <pc:chgData name="S Bytheway" userId="29b7b8d0-66fc-4a0f-9903-88ac16cb6ff1" providerId="ADAL" clId="{D9B34964-772B-4688-9EFC-B045B8BB7C44}" dt="2024-11-07T14:48:49.092" v="1501" actId="20577"/>
        <pc:sldMkLst>
          <pc:docMk/>
          <pc:sldMk cId="666574892" sldId="772"/>
        </pc:sldMkLst>
        <pc:spChg chg="add mod">
          <ac:chgData name="S Bytheway" userId="29b7b8d0-66fc-4a0f-9903-88ac16cb6ff1" providerId="ADAL" clId="{D9B34964-772B-4688-9EFC-B045B8BB7C44}" dt="2024-11-07T14:46:40.505" v="1413" actId="14100"/>
          <ac:spMkLst>
            <pc:docMk/>
            <pc:sldMk cId="666574892" sldId="772"/>
            <ac:spMk id="3" creationId="{D8A520DC-0938-282B-9EA9-6CB83CC97D21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4" creationId="{F3060C83-F051-4F0E-ABAD-AA0DFC48B218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6" creationId="{83C98ABE-055B-441F-B07E-44F97F083C39}"/>
          </ac:spMkLst>
        </pc:spChg>
        <pc:spChg chg="del">
          <ac:chgData name="S Bytheway" userId="29b7b8d0-66fc-4a0f-9903-88ac16cb6ff1" providerId="ADAL" clId="{D9B34964-772B-4688-9EFC-B045B8BB7C44}" dt="2024-11-07T14:07:20.513" v="60" actId="478"/>
          <ac:spMkLst>
            <pc:docMk/>
            <pc:sldMk cId="666574892" sldId="772"/>
            <ac:spMk id="7" creationId="{00000000-0000-0000-0000-000000000000}"/>
          </ac:spMkLst>
        </pc:spChg>
        <pc:spChg chg="del mod">
          <ac:chgData name="S Bytheway" userId="29b7b8d0-66fc-4a0f-9903-88ac16cb6ff1" providerId="ADAL" clId="{D9B34964-772B-4688-9EFC-B045B8BB7C44}" dt="2024-11-07T14:07:18.197" v="59" actId="478"/>
          <ac:spMkLst>
            <pc:docMk/>
            <pc:sldMk cId="666574892" sldId="772"/>
            <ac:spMk id="8" creationId="{6A9227BC-B89F-2971-C173-E92986ED821C}"/>
          </ac:spMkLst>
        </pc:spChg>
        <pc:spChg chg="del">
          <ac:chgData name="S Bytheway" userId="29b7b8d0-66fc-4a0f-9903-88ac16cb6ff1" providerId="ADAL" clId="{D9B34964-772B-4688-9EFC-B045B8BB7C44}" dt="2024-11-07T14:07:23.233" v="61" actId="478"/>
          <ac:spMkLst>
            <pc:docMk/>
            <pc:sldMk cId="666574892" sldId="772"/>
            <ac:spMk id="9" creationId="{43FBE8DF-F92B-1BBE-02D7-728CA80BA9C0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11" creationId="{29FDB030-9B49-4CED-8CCD-4D99382388AC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13" creationId="{3783CA14-24A1-485C-8B30-D6A5D87987AD}"/>
          </ac:spMkLst>
        </pc:spChg>
        <pc:spChg chg="add mod">
          <ac:chgData name="S Bytheway" userId="29b7b8d0-66fc-4a0f-9903-88ac16cb6ff1" providerId="ADAL" clId="{D9B34964-772B-4688-9EFC-B045B8BB7C44}" dt="2024-11-07T14:48:49.092" v="1501" actId="20577"/>
          <ac:spMkLst>
            <pc:docMk/>
            <pc:sldMk cId="666574892" sldId="772"/>
            <ac:spMk id="14" creationId="{EC97EA56-AD85-9515-DEBF-A2FA7C0D825C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15" creationId="{9A97C86A-04D6-40F7-AE84-31AB43E6A846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17" creationId="{FF9F2414-84E8-453E-B1F3-389FDE8192D9}"/>
          </ac:spMkLst>
        </pc:spChg>
        <pc:spChg chg="add del">
          <ac:chgData name="S Bytheway" userId="29b7b8d0-66fc-4a0f-9903-88ac16cb6ff1" providerId="ADAL" clId="{D9B34964-772B-4688-9EFC-B045B8BB7C44}" dt="2024-11-07T14:09:01.401" v="87" actId="26606"/>
          <ac:spMkLst>
            <pc:docMk/>
            <pc:sldMk cId="666574892" sldId="772"/>
            <ac:spMk id="19" creationId="{3ECA69A1-7536-43AC-85EF-C7106179F5ED}"/>
          </ac:spMkLst>
        </pc:spChg>
        <pc:spChg chg="add mod">
          <ac:chgData name="S Bytheway" userId="29b7b8d0-66fc-4a0f-9903-88ac16cb6ff1" providerId="ADAL" clId="{D9B34964-772B-4688-9EFC-B045B8BB7C44}" dt="2024-11-07T14:48:21.877" v="1462" actId="1076"/>
          <ac:spMkLst>
            <pc:docMk/>
            <pc:sldMk cId="666574892" sldId="772"/>
            <ac:spMk id="22" creationId="{3B9A56C9-FB4D-EB3A-C6F5-0D7A2FD79658}"/>
          </ac:spMkLst>
        </pc:spChg>
        <pc:spChg chg="add mod">
          <ac:chgData name="S Bytheway" userId="29b7b8d0-66fc-4a0f-9903-88ac16cb6ff1" providerId="ADAL" clId="{D9B34964-772B-4688-9EFC-B045B8BB7C44}" dt="2024-11-07T14:48:18.266" v="1461" actId="1076"/>
          <ac:spMkLst>
            <pc:docMk/>
            <pc:sldMk cId="666574892" sldId="772"/>
            <ac:spMk id="23" creationId="{69015A06-BCCD-1561-E603-EB758CFDF3BE}"/>
          </ac:spMkLst>
        </pc:spChg>
        <pc:spChg chg="add mod">
          <ac:chgData name="S Bytheway" userId="29b7b8d0-66fc-4a0f-9903-88ac16cb6ff1" providerId="ADAL" clId="{D9B34964-772B-4688-9EFC-B045B8BB7C44}" dt="2024-11-07T14:48:13.967" v="1460" actId="1076"/>
          <ac:spMkLst>
            <pc:docMk/>
            <pc:sldMk cId="666574892" sldId="772"/>
            <ac:spMk id="24" creationId="{31FEA4D6-77FE-C5A5-F16C-118569929CC4}"/>
          </ac:spMkLst>
        </pc:spChg>
        <pc:spChg chg="add mod">
          <ac:chgData name="S Bytheway" userId="29b7b8d0-66fc-4a0f-9903-88ac16cb6ff1" providerId="ADAL" clId="{D9B34964-772B-4688-9EFC-B045B8BB7C44}" dt="2024-11-07T14:48:11.386" v="1459" actId="1076"/>
          <ac:spMkLst>
            <pc:docMk/>
            <pc:sldMk cId="666574892" sldId="772"/>
            <ac:spMk id="25" creationId="{09F96424-D054-1A7B-A282-9E0AA1D85636}"/>
          </ac:spMkLst>
        </pc:spChg>
        <pc:spChg chg="add mod">
          <ac:chgData name="S Bytheway" userId="29b7b8d0-66fc-4a0f-9903-88ac16cb6ff1" providerId="ADAL" clId="{D9B34964-772B-4688-9EFC-B045B8BB7C44}" dt="2024-11-07T14:47:28.750" v="1439" actId="1076"/>
          <ac:spMkLst>
            <pc:docMk/>
            <pc:sldMk cId="666574892" sldId="772"/>
            <ac:spMk id="26" creationId="{E42705BA-B37C-0CA3-A40C-052EE25C4B9A}"/>
          </ac:spMkLst>
        </pc:spChg>
        <pc:spChg chg="add mod">
          <ac:chgData name="S Bytheway" userId="29b7b8d0-66fc-4a0f-9903-88ac16cb6ff1" providerId="ADAL" clId="{D9B34964-772B-4688-9EFC-B045B8BB7C44}" dt="2024-11-07T14:46:57.267" v="1420" actId="1076"/>
          <ac:spMkLst>
            <pc:docMk/>
            <pc:sldMk cId="666574892" sldId="772"/>
            <ac:spMk id="27" creationId="{0585242B-6385-44EE-CF4E-B2E67C5F9B6B}"/>
          </ac:spMkLst>
        </pc:spChg>
        <pc:spChg chg="add mod">
          <ac:chgData name="S Bytheway" userId="29b7b8d0-66fc-4a0f-9903-88ac16cb6ff1" providerId="ADAL" clId="{D9B34964-772B-4688-9EFC-B045B8BB7C44}" dt="2024-11-07T14:47:21.293" v="1437" actId="20577"/>
          <ac:spMkLst>
            <pc:docMk/>
            <pc:sldMk cId="666574892" sldId="772"/>
            <ac:spMk id="28" creationId="{821CE1A5-53D4-A1EA-4F06-0029897CFDE6}"/>
          </ac:spMkLst>
        </pc:spChg>
        <pc:spChg chg="add mod">
          <ac:chgData name="S Bytheway" userId="29b7b8d0-66fc-4a0f-9903-88ac16cb6ff1" providerId="ADAL" clId="{D9B34964-772B-4688-9EFC-B045B8BB7C44}" dt="2024-11-07T14:47:52.811" v="1453" actId="1076"/>
          <ac:spMkLst>
            <pc:docMk/>
            <pc:sldMk cId="666574892" sldId="772"/>
            <ac:spMk id="29" creationId="{E5B2F3DF-EFB1-25A5-54EB-4B70463EA294}"/>
          </ac:spMkLst>
        </pc:spChg>
        <pc:picChg chg="add mod">
          <ac:chgData name="S Bytheway" userId="29b7b8d0-66fc-4a0f-9903-88ac16cb6ff1" providerId="ADAL" clId="{D9B34964-772B-4688-9EFC-B045B8BB7C44}" dt="2024-11-07T14:09:16.121" v="91" actId="14100"/>
          <ac:picMkLst>
            <pc:docMk/>
            <pc:sldMk cId="666574892" sldId="772"/>
            <ac:picMk id="2" creationId="{84575E78-E46D-DF11-BA6A-C32C979AF7E3}"/>
          </ac:picMkLst>
        </pc:picChg>
        <pc:picChg chg="del">
          <ac:chgData name="S Bytheway" userId="29b7b8d0-66fc-4a0f-9903-88ac16cb6ff1" providerId="ADAL" clId="{D9B34964-772B-4688-9EFC-B045B8BB7C44}" dt="2024-11-07T14:07:13.506" v="57" actId="478"/>
          <ac:picMkLst>
            <pc:docMk/>
            <pc:sldMk cId="666574892" sldId="772"/>
            <ac:picMk id="5" creationId="{4FB2F962-355A-0819-5F4F-7B59A49FD575}"/>
          </ac:picMkLst>
        </pc:picChg>
        <pc:picChg chg="add del mod">
          <ac:chgData name="S Bytheway" userId="29b7b8d0-66fc-4a0f-9903-88ac16cb6ff1" providerId="ADAL" clId="{D9B34964-772B-4688-9EFC-B045B8BB7C44}" dt="2024-11-07T14:42:31.836" v="1205" actId="478"/>
          <ac:picMkLst>
            <pc:docMk/>
            <pc:sldMk cId="666574892" sldId="772"/>
            <ac:picMk id="12" creationId="{A99DEE0D-99D2-3068-4E46-16F462275CE5}"/>
          </ac:picMkLst>
        </pc:picChg>
        <pc:picChg chg="add del mod">
          <ac:chgData name="S Bytheway" userId="29b7b8d0-66fc-4a0f-9903-88ac16cb6ff1" providerId="ADAL" clId="{D9B34964-772B-4688-9EFC-B045B8BB7C44}" dt="2024-11-07T14:42:30.377" v="1204" actId="478"/>
          <ac:picMkLst>
            <pc:docMk/>
            <pc:sldMk cId="666574892" sldId="772"/>
            <ac:picMk id="18" creationId="{938AC7CD-19ED-F906-D29B-17B0BC76CD17}"/>
          </ac:picMkLst>
        </pc:picChg>
        <pc:picChg chg="add del mod">
          <ac:chgData name="S Bytheway" userId="29b7b8d0-66fc-4a0f-9903-88ac16cb6ff1" providerId="ADAL" clId="{D9B34964-772B-4688-9EFC-B045B8BB7C44}" dt="2024-11-07T14:42:28.902" v="1203" actId="478"/>
          <ac:picMkLst>
            <pc:docMk/>
            <pc:sldMk cId="666574892" sldId="772"/>
            <ac:picMk id="21" creationId="{462B3EB9-E1BD-4B0A-1942-CC6488B08E30}"/>
          </ac:picMkLst>
        </pc:picChg>
      </pc:sldChg>
      <pc:sldChg chg="addSp delSp modSp mod delAnim modAnim">
        <pc:chgData name="S Bytheway" userId="29b7b8d0-66fc-4a0f-9903-88ac16cb6ff1" providerId="ADAL" clId="{D9B34964-772B-4688-9EFC-B045B8BB7C44}" dt="2024-11-07T14:31:15.172" v="1080" actId="1076"/>
        <pc:sldMkLst>
          <pc:docMk/>
          <pc:sldMk cId="439471000" sldId="773"/>
        </pc:sldMkLst>
        <pc:spChg chg="mod">
          <ac:chgData name="S Bytheway" userId="29b7b8d0-66fc-4a0f-9903-88ac16cb6ff1" providerId="ADAL" clId="{D9B34964-772B-4688-9EFC-B045B8BB7C44}" dt="2024-11-07T14:18:34.697" v="224" actId="20577"/>
          <ac:spMkLst>
            <pc:docMk/>
            <pc:sldMk cId="439471000" sldId="773"/>
            <ac:spMk id="3" creationId="{00000000-0000-0000-0000-000000000000}"/>
          </ac:spMkLst>
        </pc:spChg>
        <pc:spChg chg="mod">
          <ac:chgData name="S Bytheway" userId="29b7b8d0-66fc-4a0f-9903-88ac16cb6ff1" providerId="ADAL" clId="{D9B34964-772B-4688-9EFC-B045B8BB7C44}" dt="2024-11-07T14:18:46.411" v="241" actId="20577"/>
          <ac:spMkLst>
            <pc:docMk/>
            <pc:sldMk cId="439471000" sldId="773"/>
            <ac:spMk id="8" creationId="{84E722AC-0BBF-4751-7FC2-7511B7721503}"/>
          </ac:spMkLst>
        </pc:spChg>
        <pc:picChg chg="del">
          <ac:chgData name="S Bytheway" userId="29b7b8d0-66fc-4a0f-9903-88ac16cb6ff1" providerId="ADAL" clId="{D9B34964-772B-4688-9EFC-B045B8BB7C44}" dt="2024-11-07T14:07:25.846" v="62" actId="478"/>
          <ac:picMkLst>
            <pc:docMk/>
            <pc:sldMk cId="439471000" sldId="773"/>
            <ac:picMk id="2" creationId="{CAE14CE4-D346-5776-53CF-34BA316720F4}"/>
          </ac:picMkLst>
        </pc:picChg>
        <pc:picChg chg="add mod">
          <ac:chgData name="S Bytheway" userId="29b7b8d0-66fc-4a0f-9903-88ac16cb6ff1" providerId="ADAL" clId="{D9B34964-772B-4688-9EFC-B045B8BB7C44}" dt="2024-11-07T14:18:37.683" v="225" actId="14100"/>
          <ac:picMkLst>
            <pc:docMk/>
            <pc:sldMk cId="439471000" sldId="773"/>
            <ac:picMk id="4" creationId="{F5B2EAA9-4C1D-FB38-66AE-5108C741E974}"/>
          </ac:picMkLst>
        </pc:picChg>
        <pc:picChg chg="add del mod">
          <ac:chgData name="S Bytheway" userId="29b7b8d0-66fc-4a0f-9903-88ac16cb6ff1" providerId="ADAL" clId="{D9B34964-772B-4688-9EFC-B045B8BB7C44}" dt="2024-11-07T14:30:26.345" v="1077" actId="478"/>
          <ac:picMkLst>
            <pc:docMk/>
            <pc:sldMk cId="439471000" sldId="773"/>
            <ac:picMk id="5" creationId="{36433973-71E2-0314-E6D6-56AA8F601EF2}"/>
          </ac:picMkLst>
        </pc:picChg>
        <pc:picChg chg="add mod">
          <ac:chgData name="S Bytheway" userId="29b7b8d0-66fc-4a0f-9903-88ac16cb6ff1" providerId="ADAL" clId="{D9B34964-772B-4688-9EFC-B045B8BB7C44}" dt="2024-11-07T14:31:15.172" v="1080" actId="1076"/>
          <ac:picMkLst>
            <pc:docMk/>
            <pc:sldMk cId="439471000" sldId="773"/>
            <ac:picMk id="6" creationId="{E43A3325-87FA-7EA9-9F42-BCB82F6C351F}"/>
          </ac:picMkLst>
        </pc:picChg>
      </pc:sldChg>
      <pc:sldChg chg="del">
        <pc:chgData name="S Bytheway" userId="29b7b8d0-66fc-4a0f-9903-88ac16cb6ff1" providerId="ADAL" clId="{D9B34964-772B-4688-9EFC-B045B8BB7C44}" dt="2024-11-07T14:07:11.299" v="56" actId="47"/>
        <pc:sldMkLst>
          <pc:docMk/>
          <pc:sldMk cId="1532375523" sldId="77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11/7/2024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ineeringuk.com/media/318305/trends-in-the-engineering-workforce_engineeringuk_2022.pdf" TargetMode="External"/><Relationship Id="rId7" Type="http://schemas.openxmlformats.org/officeDocument/2006/relationships/hyperlink" Target="https://www.aqa.org.uk/subjects/engineering/gcse/engineering-8852/specification/specification-at-a-glanc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subjectchoices.wellingtoncollege.org.uk/departmental-subject-information/design-engineering-technology/a-level-det-design-engineering/" TargetMode="External"/><Relationship Id="rId5" Type="http://schemas.openxmlformats.org/officeDocument/2006/relationships/hyperlink" Target="https://careersmart.org.uk/occupations/design-and-development-engineers" TargetMode="External"/><Relationship Id="rId4" Type="http://schemas.openxmlformats.org/officeDocument/2006/relationships/hyperlink" Target="https://www.thehrdirector.com/business-news/employment/extent-engineering-skills-crisis-revealed/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and tech, healthcare, aviation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Doctor, Police Officer, illustrator, engineer, fashion designer, photographer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Chemist, Police,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forensics,biologist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tatoo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artist, fire fighter,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uber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driver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Stuntman, Food taster, tree surgeon, zookeeper, lawyer, RAF pilot, foster carer,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Psychologist (any) - Police - The Beauty Industry - Marketing Industry - Mechanical 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Footballers, Lawyers, Bricklaying/ trade work, Astronaut/ work for NASA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Astronaut, Therapist,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Pediatric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Surgeon, Social Worker, Police Officer, Football Referee, Physio, Mechanic, Forensic Psychologist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Something to do with the music industry.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Catering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Fire fighters, engineering, interior designer, mechanic, detective, lawyer, psychiatrist, footballer, therapist, palaeontologist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Lawyer, Cyber Security, Builder, Butcher, Farmer, Chef, Hospitals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Sports, Veterinary nursing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LMI FACTS</a:t>
            </a:r>
          </a:p>
          <a:p>
            <a:endParaRPr lang="en-GB" dirty="0"/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Growth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Employment in engineering occupations, including design and development roles, grew by 8.5% between 2010 and 2021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Sector Shifts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There has been a shift from traditional manufacturing and construction to service-based industries like information and communications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Demand and Skills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High Demand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Development engineers are among the roles with the highest demand across the UK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4"/>
              </a:rPr>
              <a:t>2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Skills Gap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There is a notable skills gap, particularly in development engineering, which requires a strong knowledge of software and computer sciences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4"/>
              </a:rPr>
              <a:t>2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Diversity and Inclusion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Gender Diversity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The proportion of women in engineering roles has increased from 10.5% in 2010 to 16.5% in 2021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Ethnic Diversity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The ethnic diversity of the engineering workforce has also risen, with 11.4% of engineers being from ethnic minority backgrounds in 2021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Salary and Working Conditions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Average Pay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: Salaries for design and development engineers vary by region and experience. 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Starting salaries typically range from £20,000 to £25,000, with experienced engineers earning between £30,000 and £55,000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5"/>
              </a:rPr>
              <a:t>3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Working Hours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Engineers usually work 37 to 40 hours per week, with some flexibility depending on the employer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5"/>
              </a:rPr>
              <a:t>3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Regional Variations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Employment Distribution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Engineering jobs are spread across the UK, with significant concentrations in regions like the East and West Midlands, and the North East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Regional Pay Differences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Salaries can vary significantly by region, with higher pay often found in London and the South East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5"/>
              </a:rPr>
              <a:t>3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-apple-system"/>
              </a:rPr>
              <a:t>Future Outlook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Continued Demand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  <a:hlinkClick r:id="rId3"/>
              </a:rPr>
              <a:t>: The demand for design and development engineers is expected to remain strong, driven by ongoing technological advancements and the need for innovation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-apple-system"/>
                <a:hlinkClick r:id="rId4"/>
              </a:rPr>
              <a:t>2</a:t>
            </a:r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</a:p>
          <a:p>
            <a:pPr algn="l"/>
            <a:r>
              <a:rPr lang="en-GB" b="0" i="0" dirty="0">
                <a:solidFill>
                  <a:srgbClr val="111111"/>
                </a:solidFill>
                <a:effectLst/>
                <a:latin typeface="-apple-system"/>
              </a:rPr>
              <a:t>If you need more specific information or have any other questions, feel free to ask!</a:t>
            </a:r>
          </a:p>
          <a:p>
            <a:endParaRPr lang="en-GB" dirty="0"/>
          </a:p>
          <a:p>
            <a:r>
              <a:rPr lang="en-GB" dirty="0"/>
              <a:t>SUBJECT CHOICES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Mathematics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Essential for developing problem-solving skills and understanding engineering principles.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Physics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Provides a fundamental understanding of forces, energy, and materials.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Design and Technology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Offers practical skills and knowledge in designing and making products.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Computer Science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Useful for understanding software and programming, which are increasingly important in engineering.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Chemistry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Beneficial for understanding materials and their properties.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A Level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Mathematics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Critical for all engineering disciplines, covering advanced topics like calculus and algebra.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Physics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Essential for understanding the principles that underpin engineering.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6"/>
              </a:rPr>
              <a:t>Design and Technology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6"/>
              </a:rPr>
              <a:t> - Focuses on the application of scientific principles and mathematical calculations to solve real-world problems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6"/>
              </a:rPr>
              <a:t>1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Further Mathematics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Highly recommended for those aiming for top engineering universities.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Computer Science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Important for roles involving software development and digital systems.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Chemistry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Useful for certain engineering fields like chemical or materials engineering.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Additional Recommendations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Art or Graphic Design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 - Can be beneficial for developing creativity and design skills.</a:t>
            </a:r>
          </a:p>
          <a:p>
            <a:pPr algn="l">
              <a:buFont typeface="+mj-lt"/>
              <a:buAutoNum type="arabicPeriod"/>
            </a:pPr>
            <a:r>
              <a:rPr lang="en-GB" b="1" i="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7"/>
              </a:rPr>
              <a:t>Engineering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7"/>
              </a:rPr>
              <a:t> - Some schools offer specific engineering courses at GCSE or A level, which provide a direct introduction to the field</a:t>
            </a:r>
            <a:r>
              <a:rPr lang="en-GB" b="0" i="0" baseline="30000" dirty="0">
                <a:solidFill>
                  <a:srgbClr val="111111"/>
                </a:solidFill>
                <a:effectLst/>
                <a:latin typeface="Segoe UI" panose="020B0502040204020203" pitchFamily="34" charset="0"/>
                <a:hlinkClick r:id="rId7"/>
              </a:rPr>
              <a:t>2</a:t>
            </a: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rgbClr val="111111"/>
                </a:solidFill>
                <a:effectLst/>
                <a:latin typeface="Segoe UI" panose="020B0502040204020203" pitchFamily="34" charset="0"/>
              </a:rPr>
              <a:t>These subjects will help you build a strong foundation in both the theoretical and practical aspects of engineering. If you have any more questions or need further guidance, feel free to ask!</a:t>
            </a:r>
          </a:p>
          <a:p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54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video" Target="https://www.youtube.com/embed/4lR6FtPQTNQ?feature=oembed" TargetMode="External"/><Relationship Id="rId1" Type="http://schemas.openxmlformats.org/officeDocument/2006/relationships/video" Target="https://www.youtube.com/embed/GRUqrgRYw7Q?feature=oembed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4980" y="1252241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174528" y="2363836"/>
            <a:ext cx="9842941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Design &amp;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Development Engineer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575E78-E46D-DF11-BA6A-C32C979AF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675120" cy="68258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8A520DC-0938-282B-9EA9-6CB83CC97D21}"/>
              </a:ext>
            </a:extLst>
          </p:cNvPr>
          <p:cNvSpPr txBox="1"/>
          <p:nvPr/>
        </p:nvSpPr>
        <p:spPr>
          <a:xfrm>
            <a:off x="6675120" y="62007"/>
            <a:ext cx="551688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CAREERS IN ENGINEERING – KEY FACTS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has been a shift in growing areas like IT, Health &amp; Beauty and Service based industries for design and development roles.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of the highest in demand careers in the UK.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a skills gap in the UK for technical and digital skills, which creates an opportunity for those with software and computer science capability.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Women are increasing their representation in these role moving from 10.5% in 2010 to 16.5 in 2021 – more room for progress!.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Significant opportunities across the East, West Midlands and the North-East.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97EA56-AD85-9515-DEBF-A2FA7C0D825C}"/>
              </a:ext>
            </a:extLst>
          </p:cNvPr>
          <p:cNvSpPr txBox="1"/>
          <p:nvPr/>
        </p:nvSpPr>
        <p:spPr>
          <a:xfrm>
            <a:off x="6675120" y="4332192"/>
            <a:ext cx="43962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Some great subject mixes at GCSE or A Level</a:t>
            </a:r>
          </a:p>
          <a:p>
            <a:endParaRPr lang="en-GB" b="1" dirty="0"/>
          </a:p>
          <a:p>
            <a:endParaRPr lang="en-GB" b="1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B9A56C9-FB4D-EB3A-C6F5-0D7A2FD79658}"/>
              </a:ext>
            </a:extLst>
          </p:cNvPr>
          <p:cNvSpPr/>
          <p:nvPr/>
        </p:nvSpPr>
        <p:spPr>
          <a:xfrm>
            <a:off x="7171659" y="4813900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Maths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9015A06-BCCD-1561-E603-EB758CFDF3BE}"/>
              </a:ext>
            </a:extLst>
          </p:cNvPr>
          <p:cNvSpPr/>
          <p:nvPr/>
        </p:nvSpPr>
        <p:spPr>
          <a:xfrm>
            <a:off x="8370989" y="4772336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Physics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1FEA4D6-77FE-C5A5-F16C-118569929CC4}"/>
              </a:ext>
            </a:extLst>
          </p:cNvPr>
          <p:cNvSpPr/>
          <p:nvPr/>
        </p:nvSpPr>
        <p:spPr>
          <a:xfrm>
            <a:off x="9772122" y="4726140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Design &amp; Tech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9F96424-D054-1A7B-A282-9E0AA1D85636}"/>
              </a:ext>
            </a:extLst>
          </p:cNvPr>
          <p:cNvSpPr/>
          <p:nvPr/>
        </p:nvSpPr>
        <p:spPr>
          <a:xfrm>
            <a:off x="11064386" y="4675391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Art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42705BA-B37C-0CA3-A40C-052EE25C4B9A}"/>
              </a:ext>
            </a:extLst>
          </p:cNvPr>
          <p:cNvSpPr/>
          <p:nvPr/>
        </p:nvSpPr>
        <p:spPr>
          <a:xfrm>
            <a:off x="9772122" y="5832297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Computer Science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585242B-6385-44EE-CF4E-B2E67C5F9B6B}"/>
              </a:ext>
            </a:extLst>
          </p:cNvPr>
          <p:cNvSpPr/>
          <p:nvPr/>
        </p:nvSpPr>
        <p:spPr>
          <a:xfrm>
            <a:off x="7187304" y="5872663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Chemistry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21CE1A5-53D4-A1EA-4F06-0029897CFDE6}"/>
              </a:ext>
            </a:extLst>
          </p:cNvPr>
          <p:cNvSpPr/>
          <p:nvPr/>
        </p:nvSpPr>
        <p:spPr>
          <a:xfrm>
            <a:off x="8479713" y="5847581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Product Design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5B2F3DF-EFB1-25A5-54EB-4B70463EA294}"/>
              </a:ext>
            </a:extLst>
          </p:cNvPr>
          <p:cNvSpPr/>
          <p:nvPr/>
        </p:nvSpPr>
        <p:spPr>
          <a:xfrm>
            <a:off x="11071323" y="5786443"/>
            <a:ext cx="997527" cy="92333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66657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9618" y="296891"/>
            <a:ext cx="11280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Here’s two short video’s on the role of a Product Development &amp; Design Engineer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1139686" y="4014219"/>
            <a:ext cx="9912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do you think to these type of careers? </a:t>
            </a:r>
          </a:p>
          <a:p>
            <a:pPr algn="ctr"/>
            <a:r>
              <a:rPr lang="en-GB" sz="2000" b="1" dirty="0"/>
              <a:t>In Netflix Style Do You Like it, Love it or Not for You?</a:t>
            </a:r>
          </a:p>
        </p:txBody>
      </p:sp>
      <p:pic>
        <p:nvPicPr>
          <p:cNvPr id="9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292" y="4565527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024" y="4645895"/>
            <a:ext cx="1154534" cy="115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5906" y="4767065"/>
            <a:ext cx="1420186" cy="1138828"/>
          </a:xfrm>
          <a:prstGeom prst="rect">
            <a:avLst/>
          </a:prstGeom>
        </p:spPr>
      </p:pic>
      <p:pic>
        <p:nvPicPr>
          <p:cNvPr id="4" name="Online Media 3" title="A day in the life of a F&amp;P Product Development Engineer - meet Courteney">
            <a:hlinkClick r:id="" action="ppaction://media"/>
            <a:extLst>
              <a:ext uri="{FF2B5EF4-FFF2-40B4-BE49-F238E27FC236}">
                <a16:creationId xmlns:a16="http://schemas.microsoft.com/office/drawing/2014/main" id="{F5B2EAA9-4C1D-FB38-66AE-5108C741E97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1139686" y="1422497"/>
            <a:ext cx="3696474" cy="2088508"/>
          </a:xfrm>
          <a:prstGeom prst="rect">
            <a:avLst/>
          </a:prstGeom>
        </p:spPr>
      </p:pic>
      <p:pic>
        <p:nvPicPr>
          <p:cNvPr id="6" name="Online Media 5" title="How to become a Design Engineer">
            <a:hlinkClick r:id="" action="ppaction://media"/>
            <a:extLst>
              <a:ext uri="{FF2B5EF4-FFF2-40B4-BE49-F238E27FC236}">
                <a16:creationId xmlns:a16="http://schemas.microsoft.com/office/drawing/2014/main" id="{E43A3325-87FA-7EA9-9F42-BCB82F6C351F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9"/>
          <a:stretch>
            <a:fillRect/>
          </a:stretch>
        </p:blipFill>
        <p:spPr>
          <a:xfrm>
            <a:off x="6135310" y="1385517"/>
            <a:ext cx="4207248" cy="237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715</TotalTime>
  <Words>869</Words>
  <Application>Microsoft Office PowerPoint</Application>
  <PresentationFormat>Widescreen</PresentationFormat>
  <Paragraphs>68</Paragraphs>
  <Slides>3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-apple-system</vt:lpstr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65</cp:revision>
  <dcterms:created xsi:type="dcterms:W3CDTF">2022-04-22T12:25:31Z</dcterms:created>
  <dcterms:modified xsi:type="dcterms:W3CDTF">2024-11-07T14:48:54Z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