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B9CD8A-13DD-E401-AECE-8CFFD53777E0}" v="10" dt="2025-12-02T12:09:56.7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139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4141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37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578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62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903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989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244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969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012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A0887-851B-408D-BDBF-DB0F8E4A8A03}" type="datetimeFigureOut">
              <a:rPr lang="en-GB" smtClean="0"/>
              <a:t>02/12/2025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A0474-A65E-4DEB-A733-382368F90C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168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ight Arrow 24"/>
          <p:cNvSpPr/>
          <p:nvPr/>
        </p:nvSpPr>
        <p:spPr>
          <a:xfrm>
            <a:off x="437322" y="2548093"/>
            <a:ext cx="1053150" cy="853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Year 8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4992348" y="3530561"/>
            <a:ext cx="1538332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dirty="0"/>
              <a:t>4. MOBO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3400080" y="3517216"/>
            <a:ext cx="1538332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 </a:t>
            </a:r>
            <a:r>
              <a:rPr lang="en-GB" sz="1400" dirty="0" err="1"/>
              <a:t>Stormzy</a:t>
            </a:r>
            <a:r>
              <a:rPr lang="en-GB" sz="1400" dirty="0"/>
              <a:t> </a:t>
            </a:r>
          </a:p>
          <a:p>
            <a:pPr algn="ctr"/>
            <a:r>
              <a:rPr lang="en-GB" sz="1400" dirty="0"/>
              <a:t>Vs</a:t>
            </a:r>
          </a:p>
          <a:p>
            <a:pPr algn="ctr"/>
            <a:r>
              <a:rPr lang="en-GB" sz="1400" dirty="0"/>
              <a:t> Mozart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604434" y="3516902"/>
            <a:ext cx="1538332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 Music Production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8217385" y="3533689"/>
            <a:ext cx="1538332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dirty="0"/>
              <a:t>5. Rap Unit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9797215" y="3514768"/>
            <a:ext cx="1538332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dirty="0"/>
              <a:t>6. Keyboards</a:t>
            </a:r>
            <a:endParaRPr lang="en-GB" sz="1400" dirty="0">
              <a:ea typeface="Calibri"/>
              <a:cs typeface="Calibri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49287" y="3519553"/>
            <a:ext cx="1596175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 Film and video game music</a:t>
            </a:r>
          </a:p>
        </p:txBody>
      </p:sp>
      <p:sp>
        <p:nvSpPr>
          <p:cNvPr id="35" name="Right Arrow 34"/>
          <p:cNvSpPr/>
          <p:nvPr/>
        </p:nvSpPr>
        <p:spPr>
          <a:xfrm>
            <a:off x="437322" y="3498201"/>
            <a:ext cx="1053150" cy="853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Year 9</a:t>
            </a:r>
          </a:p>
        </p:txBody>
      </p:sp>
      <p:sp>
        <p:nvSpPr>
          <p:cNvPr id="41" name="Right Arrow 40"/>
          <p:cNvSpPr/>
          <p:nvPr/>
        </p:nvSpPr>
        <p:spPr>
          <a:xfrm>
            <a:off x="437322" y="4521198"/>
            <a:ext cx="1053150" cy="853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Year 10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3726953" y="4493642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4. AoS1 Musical forms and devices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9726173" y="4540713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 Understanding music/practise logs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1754193" y="4511776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 AoS4 Popular Music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7709202" y="4523871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5. AoS2 Music for ensemble</a:t>
            </a:r>
          </a:p>
        </p:txBody>
      </p:sp>
      <p:sp>
        <p:nvSpPr>
          <p:cNvPr id="47" name="Right Arrow 46"/>
          <p:cNvSpPr/>
          <p:nvPr/>
        </p:nvSpPr>
        <p:spPr>
          <a:xfrm>
            <a:off x="437322" y="5524317"/>
            <a:ext cx="1053150" cy="853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Year 11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7752524" y="5495604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4. Revision</a:t>
            </a:r>
          </a:p>
        </p:txBody>
      </p:sp>
      <p:sp>
        <p:nvSpPr>
          <p:cNvPr id="49" name="Rounded Rectangle 48"/>
          <p:cNvSpPr/>
          <p:nvPr/>
        </p:nvSpPr>
        <p:spPr>
          <a:xfrm>
            <a:off x="1749287" y="5482352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 Solo performance / free composition 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3750366" y="5482352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 Ensemble perf / brief composition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5751445" y="5469100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 NEA final preparation</a:t>
            </a:r>
          </a:p>
        </p:txBody>
      </p:sp>
      <p:sp>
        <p:nvSpPr>
          <p:cNvPr id="52" name="Rounded Rectangle 51"/>
          <p:cNvSpPr/>
          <p:nvPr/>
        </p:nvSpPr>
        <p:spPr>
          <a:xfrm>
            <a:off x="9753603" y="5482352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5. Revision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5755287" y="1511261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4. Timbre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9733708" y="1513694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5. Form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7730071" y="1520226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400" dirty="0"/>
              <a:t>1. </a:t>
            </a:r>
            <a:r>
              <a:rPr lang="en-GB" sz="1400" dirty="0" err="1"/>
              <a:t>Ukelele</a:t>
            </a:r>
            <a:r>
              <a:rPr lang="en-GB" sz="1400" dirty="0"/>
              <a:t> &amp; Vocals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1722377" y="1576057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 Elements of Music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3754208" y="1540198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 Melody 1</a:t>
            </a:r>
          </a:p>
        </p:txBody>
      </p:sp>
      <p:sp>
        <p:nvSpPr>
          <p:cNvPr id="66" name="Right Arrow 65"/>
          <p:cNvSpPr/>
          <p:nvPr/>
        </p:nvSpPr>
        <p:spPr>
          <a:xfrm>
            <a:off x="417427" y="1578114"/>
            <a:ext cx="1053150" cy="853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Year 7</a:t>
            </a:r>
          </a:p>
        </p:txBody>
      </p:sp>
      <p:sp>
        <p:nvSpPr>
          <p:cNvPr id="67" name="Rounded Rectangle 66"/>
          <p:cNvSpPr/>
          <p:nvPr/>
        </p:nvSpPr>
        <p:spPr>
          <a:xfrm>
            <a:off x="7732629" y="2536681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4. Theatre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1729392" y="2536681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 Blues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3730471" y="2523429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 Hooks and riffs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5731550" y="2536681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 Melody 2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9733708" y="2510177"/>
            <a:ext cx="1590257" cy="9777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5. Music through time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5751445" y="4503160"/>
            <a:ext cx="1590257" cy="953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3. AoS3 Film Music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61512" y="103206"/>
            <a:ext cx="11039061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Five-year curriculum overview</a:t>
            </a:r>
            <a:endParaRPr lang="en-GB" b="1" dirty="0"/>
          </a:p>
          <a:p>
            <a:r>
              <a:rPr lang="en-GB" sz="2800" b="1" dirty="0"/>
              <a:t>Music Department</a:t>
            </a:r>
          </a:p>
          <a:p>
            <a:r>
              <a:rPr lang="en-GB" sz="1600" dirty="0"/>
              <a:t>The music curriculum is a series of musical encounters drawn from musical cultures of different times and places.  </a:t>
            </a:r>
          </a:p>
        </p:txBody>
      </p:sp>
      <p:sp>
        <p:nvSpPr>
          <p:cNvPr id="87" name="AutoShape 2" descr="Shop Li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320" y="101269"/>
            <a:ext cx="951062" cy="1375970"/>
          </a:xfrm>
          <a:prstGeom prst="rect">
            <a:avLst/>
          </a:prstGeom>
        </p:spPr>
      </p:pic>
      <p:sp>
        <p:nvSpPr>
          <p:cNvPr id="89" name="Right Arrow 88"/>
          <p:cNvSpPr/>
          <p:nvPr/>
        </p:nvSpPr>
        <p:spPr>
          <a:xfrm>
            <a:off x="3326292" y="1868557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0" name="Right Arrow 89"/>
          <p:cNvSpPr/>
          <p:nvPr/>
        </p:nvSpPr>
        <p:spPr>
          <a:xfrm>
            <a:off x="5330675" y="1873733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1" name="Right Arrow 90"/>
          <p:cNvSpPr/>
          <p:nvPr/>
        </p:nvSpPr>
        <p:spPr>
          <a:xfrm>
            <a:off x="7318519" y="1836900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2" name="Right Arrow 91"/>
          <p:cNvSpPr/>
          <p:nvPr/>
        </p:nvSpPr>
        <p:spPr>
          <a:xfrm>
            <a:off x="9346069" y="1875206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3" name="Right Arrow 92"/>
          <p:cNvSpPr/>
          <p:nvPr/>
        </p:nvSpPr>
        <p:spPr>
          <a:xfrm>
            <a:off x="3319649" y="2833929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4" name="Right Arrow 93"/>
          <p:cNvSpPr/>
          <p:nvPr/>
        </p:nvSpPr>
        <p:spPr>
          <a:xfrm>
            <a:off x="5310780" y="2839105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5" name="Right Arrow 94"/>
          <p:cNvSpPr/>
          <p:nvPr/>
        </p:nvSpPr>
        <p:spPr>
          <a:xfrm>
            <a:off x="7325128" y="2802272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6" name="Right Arrow 95"/>
          <p:cNvSpPr/>
          <p:nvPr/>
        </p:nvSpPr>
        <p:spPr>
          <a:xfrm>
            <a:off x="9326174" y="2840578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7" name="Right Arrow 96"/>
          <p:cNvSpPr/>
          <p:nvPr/>
        </p:nvSpPr>
        <p:spPr>
          <a:xfrm>
            <a:off x="3339544" y="4861520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8" name="Right Arrow 97"/>
          <p:cNvSpPr/>
          <p:nvPr/>
        </p:nvSpPr>
        <p:spPr>
          <a:xfrm>
            <a:off x="5343927" y="4866696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99" name="Right Arrow 98"/>
          <p:cNvSpPr/>
          <p:nvPr/>
        </p:nvSpPr>
        <p:spPr>
          <a:xfrm>
            <a:off x="7345023" y="4829863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00" name="Right Arrow 99"/>
          <p:cNvSpPr/>
          <p:nvPr/>
        </p:nvSpPr>
        <p:spPr>
          <a:xfrm>
            <a:off x="9346069" y="4868169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01" name="Right Arrow 100"/>
          <p:cNvSpPr/>
          <p:nvPr/>
        </p:nvSpPr>
        <p:spPr>
          <a:xfrm>
            <a:off x="3339544" y="5783653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02" name="Right Arrow 101"/>
          <p:cNvSpPr/>
          <p:nvPr/>
        </p:nvSpPr>
        <p:spPr>
          <a:xfrm>
            <a:off x="5343927" y="5788829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03" name="Right Arrow 102"/>
          <p:cNvSpPr/>
          <p:nvPr/>
        </p:nvSpPr>
        <p:spPr>
          <a:xfrm>
            <a:off x="7345023" y="5751996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104" name="Right Arrow 103"/>
          <p:cNvSpPr/>
          <p:nvPr/>
        </p:nvSpPr>
        <p:spPr>
          <a:xfrm>
            <a:off x="9346069" y="5790302"/>
            <a:ext cx="390927" cy="33130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3" name="Arrow: Left-Right 2">
            <a:extLst>
              <a:ext uri="{FF2B5EF4-FFF2-40B4-BE49-F238E27FC236}">
                <a16:creationId xmlns:a16="http://schemas.microsoft.com/office/drawing/2014/main" id="{C767C3B5-88FA-3D62-7251-2213BC2D48B5}"/>
              </a:ext>
            </a:extLst>
          </p:cNvPr>
          <p:cNvSpPr/>
          <p:nvPr/>
        </p:nvSpPr>
        <p:spPr>
          <a:xfrm>
            <a:off x="9303151" y="3585740"/>
            <a:ext cx="858455" cy="289367"/>
          </a:xfrm>
          <a:prstGeom prst="left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Left-Right 3">
            <a:extLst>
              <a:ext uri="{FF2B5EF4-FFF2-40B4-BE49-F238E27FC236}">
                <a16:creationId xmlns:a16="http://schemas.microsoft.com/office/drawing/2014/main" id="{CCDB420E-40E4-750B-E081-3503C3ABCA0B}"/>
              </a:ext>
            </a:extLst>
          </p:cNvPr>
          <p:cNvSpPr/>
          <p:nvPr/>
        </p:nvSpPr>
        <p:spPr>
          <a:xfrm>
            <a:off x="7740568" y="3585739"/>
            <a:ext cx="858455" cy="289367"/>
          </a:xfrm>
          <a:prstGeom prst="leftRightArrow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125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BECC613FD5F524A822FDACA76B3F497" ma:contentTypeVersion="5" ma:contentTypeDescription="Create a new document." ma:contentTypeScope="" ma:versionID="58a6187251dbf2b84a1032d43c80f0e2">
  <xsd:schema xmlns:xsd="http://www.w3.org/2001/XMLSchema" xmlns:xs="http://www.w3.org/2001/XMLSchema" xmlns:p="http://schemas.microsoft.com/office/2006/metadata/properties" xmlns:ns3="a9c9b5e4-f745-4cf5-bc82-53f000795052" xmlns:ns4="b62711da-c968-4bcb-a11c-e8443b3d6e43" targetNamespace="http://schemas.microsoft.com/office/2006/metadata/properties" ma:root="true" ma:fieldsID="3e27700ba4c68191f91ba426c2e31ef9" ns3:_="" ns4:_="">
    <xsd:import namespace="a9c9b5e4-f745-4cf5-bc82-53f000795052"/>
    <xsd:import namespace="b62711da-c968-4bcb-a11c-e8443b3d6e43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c9b5e4-f745-4cf5-bc82-53f00079505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2711da-c968-4bcb-a11c-e8443b3d6e4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CEFB82E-3C35-48CB-9A73-377606D62D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A5CDC2-2D2A-49FE-837C-9F7ABCCFA7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c9b5e4-f745-4cf5-bc82-53f000795052"/>
    <ds:schemaRef ds:uri="b62711da-c968-4bcb-a11c-e8443b3d6e4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3897C57-7D5E-4807-BA76-9A305FFF0F3D}">
  <ds:schemaRefs>
    <ds:schemaRef ds:uri="http://schemas.microsoft.com/office/2006/metadata/properties"/>
    <ds:schemaRef ds:uri="http://purl.org/dc/elements/1.1/"/>
    <ds:schemaRef ds:uri="b62711da-c968-4bcb-a11c-e8443b3d6e43"/>
    <ds:schemaRef ds:uri="http://schemas.openxmlformats.org/package/2006/metadata/core-properties"/>
    <ds:schemaRef ds:uri="a9c9b5e4-f745-4cf5-bc82-53f000795052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154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G Cardwell</dc:creator>
  <cp:lastModifiedBy>Graham Cardwell</cp:lastModifiedBy>
  <cp:revision>62</cp:revision>
  <dcterms:created xsi:type="dcterms:W3CDTF">2022-11-06T16:03:34Z</dcterms:created>
  <dcterms:modified xsi:type="dcterms:W3CDTF">2025-12-02T12:12:46Z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0x0101000BECC613FD5F524A822FDACA76B3F497</vt:lpwstr>
  </property>
</Properties>
</file>