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4" r:id="rId4"/>
  </p:sldMasterIdLst>
  <p:notesMasterIdLst>
    <p:notesMasterId r:id="rId8"/>
  </p:notesMasterIdLst>
  <p:sldIdLst>
    <p:sldId id="769" r:id="rId5"/>
    <p:sldId id="284" r:id="rId6"/>
    <p:sldId id="775" r:id="rId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D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460461F-26AC-4FC1-ADB4-D657C802D6ED}" v="5" dt="2025-01-28T08:51:15.15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6813" autoAdjust="0"/>
  </p:normalViewPr>
  <p:slideViewPr>
    <p:cSldViewPr snapToGrid="0">
      <p:cViewPr varScale="1">
        <p:scale>
          <a:sx n="55" d="100"/>
          <a:sy n="55" d="100"/>
        </p:scale>
        <p:origin x="1072" y="3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 Bytheway" userId="29b7b8d0-66fc-4a0f-9903-88ac16cb6ff1" providerId="ADAL" clId="{B460461F-26AC-4FC1-ADB4-D657C802D6ED}"/>
    <pc:docChg chg="custSel modSld">
      <pc:chgData name="S Bytheway" userId="29b7b8d0-66fc-4a0f-9903-88ac16cb6ff1" providerId="ADAL" clId="{B460461F-26AC-4FC1-ADB4-D657C802D6ED}" dt="2025-01-28T09:02:55.326" v="402" actId="1076"/>
      <pc:docMkLst>
        <pc:docMk/>
      </pc:docMkLst>
      <pc:sldChg chg="addSp delSp modSp mod modNotesTx">
        <pc:chgData name="S Bytheway" userId="29b7b8d0-66fc-4a0f-9903-88ac16cb6ff1" providerId="ADAL" clId="{B460461F-26AC-4FC1-ADB4-D657C802D6ED}" dt="2025-01-28T09:01:52.600" v="322" actId="1076"/>
        <pc:sldMkLst>
          <pc:docMk/>
          <pc:sldMk cId="2280617263" sldId="284"/>
        </pc:sldMkLst>
        <pc:spChg chg="del">
          <ac:chgData name="S Bytheway" userId="29b7b8d0-66fc-4a0f-9903-88ac16cb6ff1" providerId="ADAL" clId="{B460461F-26AC-4FC1-ADB4-D657C802D6ED}" dt="2025-01-28T08:48:11.176" v="48" actId="478"/>
          <ac:spMkLst>
            <pc:docMk/>
            <pc:sldMk cId="2280617263" sldId="284"/>
            <ac:spMk id="3" creationId="{7E4A1298-36C9-60B3-F676-860E4E4736D6}"/>
          </ac:spMkLst>
        </pc:spChg>
        <pc:spChg chg="add mod">
          <ac:chgData name="S Bytheway" userId="29b7b8d0-66fc-4a0f-9903-88ac16cb6ff1" providerId="ADAL" clId="{B460461F-26AC-4FC1-ADB4-D657C802D6ED}" dt="2025-01-28T09:00:35.807" v="221" actId="1076"/>
          <ac:spMkLst>
            <pc:docMk/>
            <pc:sldMk cId="2280617263" sldId="284"/>
            <ac:spMk id="5" creationId="{433C774C-5186-225A-DE76-8B82E6C06311}"/>
          </ac:spMkLst>
        </pc:spChg>
        <pc:spChg chg="add mod">
          <ac:chgData name="S Bytheway" userId="29b7b8d0-66fc-4a0f-9903-88ac16cb6ff1" providerId="ADAL" clId="{B460461F-26AC-4FC1-ADB4-D657C802D6ED}" dt="2025-01-28T09:01:52.600" v="322" actId="1076"/>
          <ac:spMkLst>
            <pc:docMk/>
            <pc:sldMk cId="2280617263" sldId="284"/>
            <ac:spMk id="7" creationId="{FD75E911-BAFB-4007-FABD-20E91475184B}"/>
          </ac:spMkLst>
        </pc:spChg>
        <pc:picChg chg="del">
          <ac:chgData name="S Bytheway" userId="29b7b8d0-66fc-4a0f-9903-88ac16cb6ff1" providerId="ADAL" clId="{B460461F-26AC-4FC1-ADB4-D657C802D6ED}" dt="2025-01-28T08:48:08.491" v="46" actId="478"/>
          <ac:picMkLst>
            <pc:docMk/>
            <pc:sldMk cId="2280617263" sldId="284"/>
            <ac:picMk id="2" creationId="{7456D056-D204-5236-5091-96764EB9DED5}"/>
          </ac:picMkLst>
        </pc:picChg>
        <pc:picChg chg="add mod">
          <ac:chgData name="S Bytheway" userId="29b7b8d0-66fc-4a0f-9903-88ac16cb6ff1" providerId="ADAL" clId="{B460461F-26AC-4FC1-ADB4-D657C802D6ED}" dt="2025-01-28T08:48:36.475" v="56" actId="14100"/>
          <ac:picMkLst>
            <pc:docMk/>
            <pc:sldMk cId="2280617263" sldId="284"/>
            <ac:picMk id="4" creationId="{E25B544C-0DA5-2796-C5DA-4A225AC8FBB5}"/>
          </ac:picMkLst>
        </pc:picChg>
        <pc:picChg chg="add mod">
          <ac:chgData name="S Bytheway" userId="29b7b8d0-66fc-4a0f-9903-88ac16cb6ff1" providerId="ADAL" clId="{B460461F-26AC-4FC1-ADB4-D657C802D6ED}" dt="2025-01-28T09:00:40.350" v="223" actId="14100"/>
          <ac:picMkLst>
            <pc:docMk/>
            <pc:sldMk cId="2280617263" sldId="284"/>
            <ac:picMk id="6" creationId="{E81E94AE-C7D8-EFB5-204C-F9DDBB7A8189}"/>
          </ac:picMkLst>
        </pc:picChg>
        <pc:picChg chg="del">
          <ac:chgData name="S Bytheway" userId="29b7b8d0-66fc-4a0f-9903-88ac16cb6ff1" providerId="ADAL" clId="{B460461F-26AC-4FC1-ADB4-D657C802D6ED}" dt="2025-01-28T08:48:09.466" v="47" actId="478"/>
          <ac:picMkLst>
            <pc:docMk/>
            <pc:sldMk cId="2280617263" sldId="284"/>
            <ac:picMk id="9" creationId="{0A760535-A95F-9904-08AC-3B4C702D1EC8}"/>
          </ac:picMkLst>
        </pc:picChg>
      </pc:sldChg>
      <pc:sldChg chg="addSp delSp modSp mod">
        <pc:chgData name="S Bytheway" userId="29b7b8d0-66fc-4a0f-9903-88ac16cb6ff1" providerId="ADAL" clId="{B460461F-26AC-4FC1-ADB4-D657C802D6ED}" dt="2025-01-28T09:02:45.670" v="397" actId="1076"/>
        <pc:sldMkLst>
          <pc:docMk/>
          <pc:sldMk cId="1898494914" sldId="769"/>
        </pc:sldMkLst>
        <pc:spChg chg="mod">
          <ac:chgData name="S Bytheway" userId="29b7b8d0-66fc-4a0f-9903-88ac16cb6ff1" providerId="ADAL" clId="{B460461F-26AC-4FC1-ADB4-D657C802D6ED}" dt="2025-01-28T09:02:45.670" v="397" actId="1076"/>
          <ac:spMkLst>
            <pc:docMk/>
            <pc:sldMk cId="1898494914" sldId="769"/>
            <ac:spMk id="2" creationId="{8407D9E1-3BA7-33A1-277B-9C535197D91A}"/>
          </ac:spMkLst>
        </pc:spChg>
        <pc:spChg chg="mod">
          <ac:chgData name="S Bytheway" userId="29b7b8d0-66fc-4a0f-9903-88ac16cb6ff1" providerId="ADAL" clId="{B460461F-26AC-4FC1-ADB4-D657C802D6ED}" dt="2025-01-28T09:02:43.542" v="396" actId="1076"/>
          <ac:spMkLst>
            <pc:docMk/>
            <pc:sldMk cId="1898494914" sldId="769"/>
            <ac:spMk id="4" creationId="{00000000-0000-0000-0000-000000000000}"/>
          </ac:spMkLst>
        </pc:spChg>
        <pc:spChg chg="mod">
          <ac:chgData name="S Bytheway" userId="29b7b8d0-66fc-4a0f-9903-88ac16cb6ff1" providerId="ADAL" clId="{B460461F-26AC-4FC1-ADB4-D657C802D6ED}" dt="2025-01-28T08:46:00.805" v="35" actId="20577"/>
          <ac:spMkLst>
            <pc:docMk/>
            <pc:sldMk cId="1898494914" sldId="769"/>
            <ac:spMk id="6" creationId="{924547E9-8FE1-E790-7759-AF4DAE7FDE58}"/>
          </ac:spMkLst>
        </pc:spChg>
        <pc:picChg chg="add mod">
          <ac:chgData name="S Bytheway" userId="29b7b8d0-66fc-4a0f-9903-88ac16cb6ff1" providerId="ADAL" clId="{B460461F-26AC-4FC1-ADB4-D657C802D6ED}" dt="2025-01-28T08:50:02.959" v="137" actId="1076"/>
          <ac:picMkLst>
            <pc:docMk/>
            <pc:sldMk cId="1898494914" sldId="769"/>
            <ac:picMk id="5" creationId="{8D3520C5-688D-A87F-EAD9-208025603982}"/>
          </ac:picMkLst>
        </pc:picChg>
        <pc:picChg chg="del">
          <ac:chgData name="S Bytheway" userId="29b7b8d0-66fc-4a0f-9903-88ac16cb6ff1" providerId="ADAL" clId="{B460461F-26AC-4FC1-ADB4-D657C802D6ED}" dt="2025-01-28T08:46:02.625" v="36" actId="478"/>
          <ac:picMkLst>
            <pc:docMk/>
            <pc:sldMk cId="1898494914" sldId="769"/>
            <ac:picMk id="7" creationId="{7A31709F-E3AF-64CC-6A95-126BD9A168CB}"/>
          </ac:picMkLst>
        </pc:picChg>
        <pc:picChg chg="del">
          <ac:chgData name="S Bytheway" userId="29b7b8d0-66fc-4a0f-9903-88ac16cb6ff1" providerId="ADAL" clId="{B460461F-26AC-4FC1-ADB4-D657C802D6ED}" dt="2025-01-28T08:46:03.225" v="37" actId="478"/>
          <ac:picMkLst>
            <pc:docMk/>
            <pc:sldMk cId="1898494914" sldId="769"/>
            <ac:picMk id="9" creationId="{0EC0496C-2793-8357-DF29-BD4BC4305068}"/>
          </ac:picMkLst>
        </pc:picChg>
        <pc:picChg chg="add mod">
          <ac:chgData name="S Bytheway" userId="29b7b8d0-66fc-4a0f-9903-88ac16cb6ff1" providerId="ADAL" clId="{B460461F-26AC-4FC1-ADB4-D657C802D6ED}" dt="2025-01-28T08:50:01.392" v="136" actId="1076"/>
          <ac:picMkLst>
            <pc:docMk/>
            <pc:sldMk cId="1898494914" sldId="769"/>
            <ac:picMk id="11" creationId="{724B6F69-8658-5418-F3B3-08BCDF870A06}"/>
          </ac:picMkLst>
        </pc:picChg>
        <pc:picChg chg="add mod">
          <ac:chgData name="S Bytheway" userId="29b7b8d0-66fc-4a0f-9903-88ac16cb6ff1" providerId="ADAL" clId="{B460461F-26AC-4FC1-ADB4-D657C802D6ED}" dt="2025-01-28T08:49:56.491" v="133" actId="1076"/>
          <ac:picMkLst>
            <pc:docMk/>
            <pc:sldMk cId="1898494914" sldId="769"/>
            <ac:picMk id="13" creationId="{BC02A544-2CAF-E1D6-EF24-90DA82C7DF76}"/>
          </ac:picMkLst>
        </pc:picChg>
        <pc:picChg chg="del">
          <ac:chgData name="S Bytheway" userId="29b7b8d0-66fc-4a0f-9903-88ac16cb6ff1" providerId="ADAL" clId="{B460461F-26AC-4FC1-ADB4-D657C802D6ED}" dt="2025-01-28T08:46:03.568" v="38" actId="478"/>
          <ac:picMkLst>
            <pc:docMk/>
            <pc:sldMk cId="1898494914" sldId="769"/>
            <ac:picMk id="14" creationId="{D164501B-846F-478D-6C08-CA353920C0D7}"/>
          </ac:picMkLst>
        </pc:picChg>
      </pc:sldChg>
      <pc:sldChg chg="addSp delSp modSp mod">
        <pc:chgData name="S Bytheway" userId="29b7b8d0-66fc-4a0f-9903-88ac16cb6ff1" providerId="ADAL" clId="{B460461F-26AC-4FC1-ADB4-D657C802D6ED}" dt="2025-01-28T09:02:55.326" v="402" actId="1076"/>
        <pc:sldMkLst>
          <pc:docMk/>
          <pc:sldMk cId="462669372" sldId="775"/>
        </pc:sldMkLst>
        <pc:spChg chg="mod">
          <ac:chgData name="S Bytheway" userId="29b7b8d0-66fc-4a0f-9903-88ac16cb6ff1" providerId="ADAL" clId="{B460461F-26AC-4FC1-ADB4-D657C802D6ED}" dt="2025-01-28T08:49:32.219" v="94" actId="20577"/>
          <ac:spMkLst>
            <pc:docMk/>
            <pc:sldMk cId="462669372" sldId="775"/>
            <ac:spMk id="6" creationId="{957BA46E-EA36-A1D6-07C2-5D20C958963E}"/>
          </ac:spMkLst>
        </pc:spChg>
        <pc:spChg chg="mod">
          <ac:chgData name="S Bytheway" userId="29b7b8d0-66fc-4a0f-9903-88ac16cb6ff1" providerId="ADAL" clId="{B460461F-26AC-4FC1-ADB4-D657C802D6ED}" dt="2025-01-28T09:02:33.937" v="394" actId="20577"/>
          <ac:spMkLst>
            <pc:docMk/>
            <pc:sldMk cId="462669372" sldId="775"/>
            <ac:spMk id="8" creationId="{320CF118-9014-348D-AA7D-B709326501AB}"/>
          </ac:spMkLst>
        </pc:spChg>
        <pc:spChg chg="mod">
          <ac:chgData name="S Bytheway" userId="29b7b8d0-66fc-4a0f-9903-88ac16cb6ff1" providerId="ADAL" clId="{B460461F-26AC-4FC1-ADB4-D657C802D6ED}" dt="2025-01-28T09:02:50.783" v="399" actId="1076"/>
          <ac:spMkLst>
            <pc:docMk/>
            <pc:sldMk cId="462669372" sldId="775"/>
            <ac:spMk id="11" creationId="{F7436DB8-4F5A-0309-7801-0517AD726E4F}"/>
          </ac:spMkLst>
        </pc:spChg>
        <pc:picChg chg="del">
          <ac:chgData name="S Bytheway" userId="29b7b8d0-66fc-4a0f-9903-88ac16cb6ff1" providerId="ADAL" clId="{B460461F-26AC-4FC1-ADB4-D657C802D6ED}" dt="2025-01-28T08:49:21.226" v="64" actId="478"/>
          <ac:picMkLst>
            <pc:docMk/>
            <pc:sldMk cId="462669372" sldId="775"/>
            <ac:picMk id="2" creationId="{3C657B60-00FA-C948-2289-9D7B3443666D}"/>
          </ac:picMkLst>
        </pc:picChg>
        <pc:picChg chg="add mod">
          <ac:chgData name="S Bytheway" userId="29b7b8d0-66fc-4a0f-9903-88ac16cb6ff1" providerId="ADAL" clId="{B460461F-26AC-4FC1-ADB4-D657C802D6ED}" dt="2025-01-28T09:02:55.326" v="402" actId="1076"/>
          <ac:picMkLst>
            <pc:docMk/>
            <pc:sldMk cId="462669372" sldId="775"/>
            <ac:picMk id="3" creationId="{C869E75B-45A5-7BC9-E1EE-D09439F1D60E}"/>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3094B7D-090B-4DA4-9A75-27973077C15F}" type="datetimeFigureOut">
              <a:t>1/28/2025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38F3E4-EAC0-42B8-A3A0-D0F1C603566E}" type="slidenum">
              <a:t>‹#›</a:t>
            </a:fld>
            <a:endParaRPr lang="en-GB"/>
          </a:p>
        </p:txBody>
      </p:sp>
    </p:spTree>
    <p:extLst>
      <p:ext uri="{BB962C8B-B14F-4D97-AF65-F5344CB8AC3E}">
        <p14:creationId xmlns:p14="http://schemas.microsoft.com/office/powerpoint/2010/main" val="2691043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uk.indeed.com/career-advice/finding-a-job/types-of-nutritionists" TargetMode="External"/><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D38F3E4-EAC0-42B8-A3A0-D0F1C603566E}" type="slidenum">
              <a:rPr lang="en-GB" smtClean="0"/>
              <a:t>1</a:t>
            </a:fld>
            <a:endParaRPr lang="en-GB"/>
          </a:p>
        </p:txBody>
      </p:sp>
    </p:spTree>
    <p:extLst>
      <p:ext uri="{BB962C8B-B14F-4D97-AF65-F5344CB8AC3E}">
        <p14:creationId xmlns:p14="http://schemas.microsoft.com/office/powerpoint/2010/main" val="5320141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7 types of nutritionists (Plus salaries and duties) | Indeed.com UK</a:t>
            </a:r>
            <a:r>
              <a:rPr lang="en-GB" dirty="0"/>
              <a:t> – more information check our national careers service or indeed career guide UK</a:t>
            </a:r>
          </a:p>
        </p:txBody>
      </p:sp>
      <p:sp>
        <p:nvSpPr>
          <p:cNvPr id="4" name="Slide Number Placeholder 3"/>
          <p:cNvSpPr>
            <a:spLocks noGrp="1"/>
          </p:cNvSpPr>
          <p:nvPr>
            <p:ph type="sldNum" sz="quarter" idx="5"/>
          </p:nvPr>
        </p:nvSpPr>
        <p:spPr/>
        <p:txBody>
          <a:bodyPr/>
          <a:lstStyle/>
          <a:p>
            <a:fld id="{1D38F3E4-EAC0-42B8-A3A0-D0F1C603566E}" type="slidenum">
              <a:rPr lang="en-GB" smtClean="0"/>
              <a:t>2</a:t>
            </a:fld>
            <a:endParaRPr lang="en-GB"/>
          </a:p>
        </p:txBody>
      </p:sp>
    </p:spTree>
    <p:extLst>
      <p:ext uri="{BB962C8B-B14F-4D97-AF65-F5344CB8AC3E}">
        <p14:creationId xmlns:p14="http://schemas.microsoft.com/office/powerpoint/2010/main" val="152954668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D38F3E4-EAC0-42B8-A3A0-D0F1C603566E}" type="slidenum">
              <a:rPr lang="en-GB" smtClean="0"/>
              <a:t>3</a:t>
            </a:fld>
            <a:endParaRPr lang="en-GB"/>
          </a:p>
        </p:txBody>
      </p:sp>
    </p:spTree>
    <p:extLst>
      <p:ext uri="{BB962C8B-B14F-4D97-AF65-F5344CB8AC3E}">
        <p14:creationId xmlns:p14="http://schemas.microsoft.com/office/powerpoint/2010/main" val="27897363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09B58E5-8281-4B36-8B58-1B895D37686D}" type="datetimeFigureOut">
              <a:rPr lang="en-GB" smtClean="0"/>
              <a:t>28/01/2025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39875599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09B58E5-8281-4B36-8B58-1B895D37686D}" type="datetimeFigureOut">
              <a:rPr lang="en-GB" smtClean="0"/>
              <a:t>28/01/2025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23330090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09B58E5-8281-4B36-8B58-1B895D37686D}" type="datetimeFigureOut">
              <a:rPr lang="en-GB" smtClean="0"/>
              <a:t>28/01/2025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10850614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09B58E5-8281-4B36-8B58-1B895D37686D}" type="datetimeFigureOut">
              <a:rPr lang="en-GB" smtClean="0"/>
              <a:t>28/01/2025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33819489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09B58E5-8281-4B36-8B58-1B895D37686D}" type="datetimeFigureOut">
              <a:rPr lang="en-GB" smtClean="0"/>
              <a:t>28/01/2025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42866037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09B58E5-8281-4B36-8B58-1B895D37686D}" type="datetimeFigureOut">
              <a:rPr lang="en-GB" smtClean="0"/>
              <a:t>28/01/2025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28750091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09B58E5-8281-4B36-8B58-1B895D37686D}" type="datetimeFigureOut">
              <a:rPr lang="en-GB" smtClean="0"/>
              <a:t>28/01/2025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35177919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09B58E5-8281-4B36-8B58-1B895D37686D}" type="datetimeFigureOut">
              <a:rPr lang="en-GB" smtClean="0"/>
              <a:t>28/01/2025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27998853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09B58E5-8281-4B36-8B58-1B895D37686D}" type="datetimeFigureOut">
              <a:rPr lang="en-GB" smtClean="0"/>
              <a:t>28/01/2025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31415527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09B58E5-8281-4B36-8B58-1B895D37686D}" type="datetimeFigureOut">
              <a:rPr lang="en-GB" smtClean="0"/>
              <a:t>28/01/2025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5391463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09B58E5-8281-4B36-8B58-1B895D37686D}" type="datetimeFigureOut">
              <a:rPr lang="en-GB" smtClean="0"/>
              <a:t>28/01/2025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3265624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09B58E5-8281-4B36-8B58-1B895D37686D}" type="datetimeFigureOut">
              <a:rPr lang="en-GB" smtClean="0"/>
              <a:t>28/01/2025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946032-74D8-475A-8C44-B4413C607F66}" type="slidenum">
              <a:rPr lang="en-GB" smtClean="0"/>
              <a:t>‹#›</a:t>
            </a:fld>
            <a:endParaRPr lang="en-GB"/>
          </a:p>
        </p:txBody>
      </p:sp>
    </p:spTree>
    <p:extLst>
      <p:ext uri="{BB962C8B-B14F-4D97-AF65-F5344CB8AC3E}">
        <p14:creationId xmlns:p14="http://schemas.microsoft.com/office/powerpoint/2010/main" val="3209548525"/>
      </p:ext>
    </p:extLst>
  </p:cSld>
  <p:clrMap bg1="lt1" tx1="dk1" bg2="lt2" tx2="dk2" accent1="accent1" accent2="accent2" accent3="accent3" accent4="accent4" accent5="accent5" accent6="accent6" hlink="hlink" folHlink="folHlink"/>
  <p:sldLayoutIdLst>
    <p:sldLayoutId id="2147483765" r:id="rId1"/>
    <p:sldLayoutId id="2147483766" r:id="rId2"/>
    <p:sldLayoutId id="2147483767" r:id="rId3"/>
    <p:sldLayoutId id="2147483768" r:id="rId4"/>
    <p:sldLayoutId id="2147483769" r:id="rId5"/>
    <p:sldLayoutId id="2147483770" r:id="rId6"/>
    <p:sldLayoutId id="2147483771" r:id="rId7"/>
    <p:sldLayoutId id="2147483772" r:id="rId8"/>
    <p:sldLayoutId id="2147483773" r:id="rId9"/>
    <p:sldLayoutId id="2147483774" r:id="rId10"/>
    <p:sldLayoutId id="214748377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7" Type="http://schemas.openxmlformats.org/officeDocument/2006/relationships/image" Target="../media/image10.jpeg"/><Relationship Id="rId2" Type="http://schemas.openxmlformats.org/officeDocument/2006/relationships/slideLayout" Target="../slideLayouts/slideLayout7.xml"/><Relationship Id="rId1" Type="http://schemas.openxmlformats.org/officeDocument/2006/relationships/video" Target="https://www.youtube.com/embed/QnMNC7MpLm0?feature=oembed" TargetMode="Externa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5400000">
            <a:off x="5619946" y="-5619947"/>
            <a:ext cx="952107" cy="1219200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TextBox 5">
            <a:extLst>
              <a:ext uri="{FF2B5EF4-FFF2-40B4-BE49-F238E27FC236}">
                <a16:creationId xmlns:a16="http://schemas.microsoft.com/office/drawing/2014/main" id="{924547E9-8FE1-E790-7759-AF4DAE7FDE58}"/>
              </a:ext>
            </a:extLst>
          </p:cNvPr>
          <p:cNvSpPr txBox="1"/>
          <p:nvPr/>
        </p:nvSpPr>
        <p:spPr>
          <a:xfrm>
            <a:off x="1098566" y="1471232"/>
            <a:ext cx="9236585" cy="132343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000" b="1" i="0" u="none" strike="noStrike" kern="1200" cap="none" spc="0" normalizeH="0" baseline="0" noProof="0" dirty="0">
                <a:ln>
                  <a:noFill/>
                </a:ln>
                <a:solidFill>
                  <a:srgbClr val="4472C4"/>
                </a:solidFill>
                <a:effectLst/>
                <a:uLnTx/>
                <a:uFillTx/>
                <a:latin typeface="Calibri Light"/>
                <a:ea typeface="+mn-ea"/>
                <a:cs typeface="+mn-cs"/>
              </a:rPr>
              <a:t>Career of the Week</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4000" b="1" dirty="0">
                <a:solidFill>
                  <a:srgbClr val="4472C4"/>
                </a:solidFill>
                <a:latin typeface="Calibri Light"/>
              </a:rPr>
              <a:t>Nutritionist </a:t>
            </a:r>
            <a:endParaRPr kumimoji="0" lang="en-GB" sz="4000" b="1" i="0" u="none" strike="noStrike" kern="1200" cap="none" spc="0" normalizeH="0" baseline="0" noProof="0" dirty="0">
              <a:ln>
                <a:noFill/>
              </a:ln>
              <a:solidFill>
                <a:srgbClr val="4472C4"/>
              </a:solidFill>
              <a:effectLst/>
              <a:uLnTx/>
              <a:uFillTx/>
              <a:latin typeface="Calibri Light"/>
              <a:ea typeface="+mn-ea"/>
              <a:cs typeface="+mn-cs"/>
            </a:endParaRPr>
          </a:p>
        </p:txBody>
      </p:sp>
      <p:sp>
        <p:nvSpPr>
          <p:cNvPr id="2" name="Title 12">
            <a:extLst>
              <a:ext uri="{FF2B5EF4-FFF2-40B4-BE49-F238E27FC236}">
                <a16:creationId xmlns:a16="http://schemas.microsoft.com/office/drawing/2014/main" id="{8407D9E1-3BA7-33A1-277B-9C535197D91A}"/>
              </a:ext>
            </a:extLst>
          </p:cNvPr>
          <p:cNvSpPr txBox="1">
            <a:spLocks/>
          </p:cNvSpPr>
          <p:nvPr/>
        </p:nvSpPr>
        <p:spPr>
          <a:xfrm>
            <a:off x="-157710" y="0"/>
            <a:ext cx="8422033" cy="761608"/>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000" b="1" dirty="0">
                <a:solidFill>
                  <a:schemeClr val="bg1"/>
                </a:solidFill>
              </a:rPr>
              <a:t>Careers in The Food &amp; Health Industry </a:t>
            </a:r>
          </a:p>
        </p:txBody>
      </p:sp>
      <p:pic>
        <p:nvPicPr>
          <p:cNvPr id="10" name="Picture 9">
            <a:extLst>
              <a:ext uri="{FF2B5EF4-FFF2-40B4-BE49-F238E27FC236}">
                <a16:creationId xmlns:a16="http://schemas.microsoft.com/office/drawing/2014/main" id="{2E0D79C3-D718-B76F-878F-6324817D702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17299" y="1115150"/>
            <a:ext cx="1274701" cy="1205330"/>
          </a:xfrm>
          <a:prstGeom prst="rect">
            <a:avLst/>
          </a:prstGeom>
        </p:spPr>
      </p:pic>
      <p:pic>
        <p:nvPicPr>
          <p:cNvPr id="5" name="Picture 4">
            <a:extLst>
              <a:ext uri="{FF2B5EF4-FFF2-40B4-BE49-F238E27FC236}">
                <a16:creationId xmlns:a16="http://schemas.microsoft.com/office/drawing/2014/main" id="{8D3520C5-688D-A87F-EAD9-208025603982}"/>
              </a:ext>
            </a:extLst>
          </p:cNvPr>
          <p:cNvPicPr>
            <a:picLocks noChangeAspect="1"/>
          </p:cNvPicPr>
          <p:nvPr/>
        </p:nvPicPr>
        <p:blipFill>
          <a:blip r:embed="rId4"/>
          <a:stretch>
            <a:fillRect/>
          </a:stretch>
        </p:blipFill>
        <p:spPr>
          <a:xfrm>
            <a:off x="4587797" y="3647632"/>
            <a:ext cx="3016405" cy="1378021"/>
          </a:xfrm>
          <a:prstGeom prst="rect">
            <a:avLst/>
          </a:prstGeom>
        </p:spPr>
      </p:pic>
      <p:pic>
        <p:nvPicPr>
          <p:cNvPr id="11" name="Picture 10">
            <a:extLst>
              <a:ext uri="{FF2B5EF4-FFF2-40B4-BE49-F238E27FC236}">
                <a16:creationId xmlns:a16="http://schemas.microsoft.com/office/drawing/2014/main" id="{724B6F69-8658-5418-F3B3-08BCDF870A06}"/>
              </a:ext>
            </a:extLst>
          </p:cNvPr>
          <p:cNvPicPr>
            <a:picLocks noChangeAspect="1"/>
          </p:cNvPicPr>
          <p:nvPr/>
        </p:nvPicPr>
        <p:blipFill>
          <a:blip r:embed="rId5"/>
          <a:stretch>
            <a:fillRect/>
          </a:stretch>
        </p:blipFill>
        <p:spPr>
          <a:xfrm>
            <a:off x="1150229" y="3746063"/>
            <a:ext cx="2000353" cy="1431998"/>
          </a:xfrm>
          <a:prstGeom prst="rect">
            <a:avLst/>
          </a:prstGeom>
        </p:spPr>
      </p:pic>
      <p:pic>
        <p:nvPicPr>
          <p:cNvPr id="13" name="Picture 12">
            <a:extLst>
              <a:ext uri="{FF2B5EF4-FFF2-40B4-BE49-F238E27FC236}">
                <a16:creationId xmlns:a16="http://schemas.microsoft.com/office/drawing/2014/main" id="{BC02A544-2CAF-E1D6-EF24-90DA82C7DF76}"/>
              </a:ext>
            </a:extLst>
          </p:cNvPr>
          <p:cNvPicPr>
            <a:picLocks noChangeAspect="1"/>
          </p:cNvPicPr>
          <p:nvPr/>
        </p:nvPicPr>
        <p:blipFill>
          <a:blip r:embed="rId6"/>
          <a:stretch>
            <a:fillRect/>
          </a:stretch>
        </p:blipFill>
        <p:spPr>
          <a:xfrm>
            <a:off x="8701675" y="3647632"/>
            <a:ext cx="1339919" cy="1530429"/>
          </a:xfrm>
          <a:prstGeom prst="rect">
            <a:avLst/>
          </a:prstGeom>
        </p:spPr>
      </p:pic>
    </p:spTree>
    <p:extLst>
      <p:ext uri="{BB962C8B-B14F-4D97-AF65-F5344CB8AC3E}">
        <p14:creationId xmlns:p14="http://schemas.microsoft.com/office/powerpoint/2010/main" val="18984949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01D0AF59-99C3-4251-AB9A-C966C6AD44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1855405F-37A2-4869-9154-F8BE3BECE6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w="9525">
            <a:noFill/>
          </a:ln>
          <a:effectLst>
            <a:outerShdw blurRad="63500" dist="17780" dir="5400000" algn="t"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heart shaped plate of vegetables and fruits&#10;&#10;Description automatically generated">
            <a:extLst>
              <a:ext uri="{FF2B5EF4-FFF2-40B4-BE49-F238E27FC236}">
                <a16:creationId xmlns:a16="http://schemas.microsoft.com/office/drawing/2014/main" id="{E25B544C-0DA5-2796-C5DA-4A225AC8FBB5}"/>
              </a:ext>
            </a:extLst>
          </p:cNvPr>
          <p:cNvPicPr>
            <a:picLocks noChangeAspect="1"/>
          </p:cNvPicPr>
          <p:nvPr/>
        </p:nvPicPr>
        <p:blipFill>
          <a:blip r:embed="rId3"/>
          <a:stretch>
            <a:fillRect/>
          </a:stretch>
        </p:blipFill>
        <p:spPr>
          <a:xfrm>
            <a:off x="477011" y="480059"/>
            <a:ext cx="5090411" cy="5897879"/>
          </a:xfrm>
          <a:prstGeom prst="rect">
            <a:avLst/>
          </a:prstGeom>
        </p:spPr>
      </p:pic>
      <p:sp>
        <p:nvSpPr>
          <p:cNvPr id="5" name="TextBox 4">
            <a:extLst>
              <a:ext uri="{FF2B5EF4-FFF2-40B4-BE49-F238E27FC236}">
                <a16:creationId xmlns:a16="http://schemas.microsoft.com/office/drawing/2014/main" id="{433C774C-5186-225A-DE76-8B82E6C06311}"/>
              </a:ext>
            </a:extLst>
          </p:cNvPr>
          <p:cNvSpPr txBox="1"/>
          <p:nvPr/>
        </p:nvSpPr>
        <p:spPr>
          <a:xfrm>
            <a:off x="5679392" y="559993"/>
            <a:ext cx="5810490" cy="138499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dirty="0">
                <a:latin typeface="Arial"/>
                <a:cs typeface="Arial"/>
              </a:rPr>
              <a:t>A nutritionist is a person who advises others on matters of food and nutrition and the impacts it has on their health. Some people specialise in particular areas, such as sports nutrition, public health, or animal nutrition, among other disciplines.</a:t>
            </a:r>
            <a:r>
              <a:rPr lang="en-GB" sz="1400" b="1" dirty="0">
                <a:latin typeface="Arial"/>
                <a:cs typeface="Arial"/>
              </a:rPr>
              <a:t> </a:t>
            </a:r>
            <a:r>
              <a:rPr lang="en-GB" sz="1400" dirty="0">
                <a:latin typeface="Arial"/>
                <a:ea typeface="+mn-lt"/>
                <a:cs typeface="+mn-lt"/>
              </a:rPr>
              <a:t>Nutritionists are the heart of a patient's health by using their knowledge of the science of food to help individuals and groups make the right choices about what they eat</a:t>
            </a:r>
            <a:r>
              <a:rPr lang="en-GB" sz="1400" dirty="0">
                <a:solidFill>
                  <a:srgbClr val="202124"/>
                </a:solidFill>
                <a:latin typeface="Arial"/>
                <a:ea typeface="+mn-lt"/>
                <a:cs typeface="+mn-lt"/>
              </a:rPr>
              <a:t>.</a:t>
            </a:r>
            <a:endParaRPr lang="en-US" sz="1400" dirty="0">
              <a:latin typeface="Arial"/>
            </a:endParaRPr>
          </a:p>
        </p:txBody>
      </p:sp>
      <p:pic>
        <p:nvPicPr>
          <p:cNvPr id="6" name="Picture 5" descr="A person in a white coat&#10;&#10;Description automatically generated">
            <a:extLst>
              <a:ext uri="{FF2B5EF4-FFF2-40B4-BE49-F238E27FC236}">
                <a16:creationId xmlns:a16="http://schemas.microsoft.com/office/drawing/2014/main" id="{E81E94AE-C7D8-EFB5-204C-F9DDBB7A8189}"/>
              </a:ext>
            </a:extLst>
          </p:cNvPr>
          <p:cNvPicPr>
            <a:picLocks noChangeAspect="1"/>
          </p:cNvPicPr>
          <p:nvPr/>
        </p:nvPicPr>
        <p:blipFill>
          <a:blip r:embed="rId4"/>
          <a:stretch>
            <a:fillRect/>
          </a:stretch>
        </p:blipFill>
        <p:spPr>
          <a:xfrm>
            <a:off x="10140794" y="5243331"/>
            <a:ext cx="1405655" cy="973559"/>
          </a:xfrm>
          <a:prstGeom prst="rect">
            <a:avLst/>
          </a:prstGeom>
        </p:spPr>
      </p:pic>
      <p:sp>
        <p:nvSpPr>
          <p:cNvPr id="7" name="TextBox 6">
            <a:extLst>
              <a:ext uri="{FF2B5EF4-FFF2-40B4-BE49-F238E27FC236}">
                <a16:creationId xmlns:a16="http://schemas.microsoft.com/office/drawing/2014/main" id="{FD75E911-BAFB-4007-FABD-20E91475184B}"/>
              </a:ext>
            </a:extLst>
          </p:cNvPr>
          <p:cNvSpPr txBox="1"/>
          <p:nvPr/>
        </p:nvSpPr>
        <p:spPr>
          <a:xfrm>
            <a:off x="5679392" y="2150734"/>
            <a:ext cx="5090411" cy="4031873"/>
          </a:xfrm>
          <a:prstGeom prst="rect">
            <a:avLst/>
          </a:prstGeom>
          <a:noFill/>
        </p:spPr>
        <p:txBody>
          <a:bodyPr wrap="square" rtlCol="0">
            <a:spAutoFit/>
          </a:bodyPr>
          <a:lstStyle/>
          <a:p>
            <a:pPr algn="l"/>
            <a:r>
              <a:rPr lang="en-GB" sz="1400" b="1" i="0" dirty="0">
                <a:solidFill>
                  <a:srgbClr val="111111"/>
                </a:solidFill>
                <a:effectLst/>
                <a:latin typeface="Arial" panose="020B0604020202020204" pitchFamily="34" charset="0"/>
                <a:cs typeface="Arial" panose="020B0604020202020204" pitchFamily="34" charset="0"/>
              </a:rPr>
              <a:t>Different Types of Nutritionists</a:t>
            </a:r>
            <a:endParaRPr lang="en-GB" sz="1400" b="1" dirty="0">
              <a:solidFill>
                <a:srgbClr val="111111"/>
              </a:solidFill>
              <a:latin typeface="Arial" panose="020B0604020202020204" pitchFamily="34" charset="0"/>
              <a:cs typeface="Arial" panose="020B0604020202020204" pitchFamily="34" charset="0"/>
            </a:endParaRPr>
          </a:p>
          <a:p>
            <a:pPr marL="171450" indent="-171450" algn="l">
              <a:buFont typeface="Arial" panose="020B0604020202020204" pitchFamily="34" charset="0"/>
              <a:buChar char="•"/>
            </a:pPr>
            <a:r>
              <a:rPr lang="en-GB" sz="1200" b="1" i="0" dirty="0">
                <a:solidFill>
                  <a:srgbClr val="111111"/>
                </a:solidFill>
                <a:effectLst/>
                <a:latin typeface="Arial" panose="020B0604020202020204" pitchFamily="34" charset="0"/>
                <a:cs typeface="Arial" panose="020B0604020202020204" pitchFamily="34" charset="0"/>
              </a:rPr>
              <a:t>Clinical Nutritionist</a:t>
            </a:r>
            <a:r>
              <a:rPr lang="en-GB" sz="1200" b="0" i="0" dirty="0">
                <a:solidFill>
                  <a:srgbClr val="111111"/>
                </a:solidFill>
                <a:effectLst/>
                <a:latin typeface="Arial" panose="020B0604020202020204" pitchFamily="34" charset="0"/>
                <a:cs typeface="Arial" panose="020B0604020202020204" pitchFamily="34" charset="0"/>
              </a:rPr>
              <a:t>: Works in healthcare settings like hospitals and clinics, providing medical nutrition therapy to patients.</a:t>
            </a:r>
          </a:p>
          <a:p>
            <a:pPr marL="171450" indent="-171450" algn="l">
              <a:buFont typeface="Arial" panose="020B0604020202020204" pitchFamily="34" charset="0"/>
              <a:buChar char="•"/>
            </a:pPr>
            <a:r>
              <a:rPr lang="en-GB" sz="1200" b="1" i="0" dirty="0">
                <a:solidFill>
                  <a:srgbClr val="111111"/>
                </a:solidFill>
                <a:effectLst/>
                <a:latin typeface="Arial" panose="020B0604020202020204" pitchFamily="34" charset="0"/>
                <a:cs typeface="Arial" panose="020B0604020202020204" pitchFamily="34" charset="0"/>
              </a:rPr>
              <a:t>Sports Nutritionist</a:t>
            </a:r>
            <a:r>
              <a:rPr lang="en-GB" sz="1200" b="0" i="0" dirty="0">
                <a:solidFill>
                  <a:srgbClr val="111111"/>
                </a:solidFill>
                <a:effectLst/>
                <a:latin typeface="Arial" panose="020B0604020202020204" pitchFamily="34" charset="0"/>
                <a:cs typeface="Arial" panose="020B0604020202020204" pitchFamily="34" charset="0"/>
              </a:rPr>
              <a:t>: Specializes in nutrition for athletes and active individuals to enhance performance and recovery.</a:t>
            </a:r>
          </a:p>
          <a:p>
            <a:pPr marL="171450" indent="-171450" algn="l">
              <a:buFont typeface="Arial" panose="020B0604020202020204" pitchFamily="34" charset="0"/>
              <a:buChar char="•"/>
            </a:pPr>
            <a:r>
              <a:rPr lang="en-GB" sz="1200" b="1" i="0" dirty="0">
                <a:solidFill>
                  <a:srgbClr val="111111"/>
                </a:solidFill>
                <a:effectLst/>
                <a:latin typeface="Arial" panose="020B0604020202020204" pitchFamily="34" charset="0"/>
                <a:cs typeface="Arial" panose="020B0604020202020204" pitchFamily="34" charset="0"/>
              </a:rPr>
              <a:t>Public Health Nutritionist</a:t>
            </a:r>
            <a:r>
              <a:rPr lang="en-GB" sz="1200" b="0" i="0" dirty="0">
                <a:solidFill>
                  <a:srgbClr val="111111"/>
                </a:solidFill>
                <a:effectLst/>
                <a:latin typeface="Arial" panose="020B0604020202020204" pitchFamily="34" charset="0"/>
                <a:cs typeface="Arial" panose="020B0604020202020204" pitchFamily="34" charset="0"/>
              </a:rPr>
              <a:t>: Focuses on community health and nutrition programs, often working with government or non-profit organizations.</a:t>
            </a:r>
          </a:p>
          <a:p>
            <a:pPr marL="171450" indent="-171450" algn="l">
              <a:buFont typeface="Arial" panose="020B0604020202020204" pitchFamily="34" charset="0"/>
              <a:buChar char="•"/>
            </a:pPr>
            <a:r>
              <a:rPr lang="en-GB" sz="1200" b="1" i="0" dirty="0">
                <a:solidFill>
                  <a:srgbClr val="111111"/>
                </a:solidFill>
                <a:effectLst/>
                <a:latin typeface="Arial" panose="020B0604020202020204" pitchFamily="34" charset="0"/>
                <a:cs typeface="Arial" panose="020B0604020202020204" pitchFamily="34" charset="0"/>
              </a:rPr>
              <a:t>Animal Nutritionist</a:t>
            </a:r>
            <a:r>
              <a:rPr lang="en-GB" sz="1200" b="0" i="0" dirty="0">
                <a:solidFill>
                  <a:srgbClr val="111111"/>
                </a:solidFill>
                <a:effectLst/>
                <a:latin typeface="Arial" panose="020B0604020202020204" pitchFamily="34" charset="0"/>
                <a:cs typeface="Arial" panose="020B0604020202020204" pitchFamily="34" charset="0"/>
              </a:rPr>
              <a:t>: Studies and advises on the dietary needs of animals, often working in veterinary settings or with pet food companies.</a:t>
            </a:r>
          </a:p>
          <a:p>
            <a:pPr marL="171450" indent="-171450" algn="l">
              <a:buFont typeface="Arial" panose="020B0604020202020204" pitchFamily="34" charset="0"/>
              <a:buChar char="•"/>
            </a:pPr>
            <a:r>
              <a:rPr lang="en-GB" sz="1200" b="1" i="0" dirty="0">
                <a:solidFill>
                  <a:srgbClr val="111111"/>
                </a:solidFill>
                <a:effectLst/>
                <a:latin typeface="Arial" panose="020B0604020202020204" pitchFamily="34" charset="0"/>
                <a:cs typeface="Arial" panose="020B0604020202020204" pitchFamily="34" charset="0"/>
              </a:rPr>
              <a:t>Food Service Nutritionist</a:t>
            </a:r>
            <a:r>
              <a:rPr lang="en-GB" sz="1200" b="0" i="0" dirty="0">
                <a:solidFill>
                  <a:srgbClr val="111111"/>
                </a:solidFill>
                <a:effectLst/>
                <a:latin typeface="Arial" panose="020B0604020202020204" pitchFamily="34" charset="0"/>
                <a:cs typeface="Arial" panose="020B0604020202020204" pitchFamily="34" charset="0"/>
              </a:rPr>
              <a:t>: Works in food service management, ensuring that meals provided in institutions like schools and hospitals meet nutritional standards.</a:t>
            </a:r>
          </a:p>
          <a:p>
            <a:pPr marL="171450" indent="-171450" algn="l">
              <a:buFont typeface="Arial" panose="020B0604020202020204" pitchFamily="34" charset="0"/>
              <a:buChar char="•"/>
            </a:pPr>
            <a:r>
              <a:rPr lang="en-GB" sz="1200" b="1" i="0" dirty="0">
                <a:solidFill>
                  <a:srgbClr val="111111"/>
                </a:solidFill>
                <a:effectLst/>
                <a:latin typeface="Arial" panose="020B0604020202020204" pitchFamily="34" charset="0"/>
                <a:cs typeface="Arial" panose="020B0604020202020204" pitchFamily="34" charset="0"/>
              </a:rPr>
              <a:t>Research Nutritionist</a:t>
            </a:r>
            <a:r>
              <a:rPr lang="en-GB" sz="1200" b="0" i="0" dirty="0">
                <a:solidFill>
                  <a:srgbClr val="111111"/>
                </a:solidFill>
                <a:effectLst/>
                <a:latin typeface="Arial" panose="020B0604020202020204" pitchFamily="34" charset="0"/>
                <a:cs typeface="Arial" panose="020B0604020202020204" pitchFamily="34" charset="0"/>
              </a:rPr>
              <a:t>: Conducts studies and research on various </a:t>
            </a:r>
          </a:p>
          <a:p>
            <a:pPr algn="l"/>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aspectsof</a:t>
            </a:r>
            <a:r>
              <a:rPr lang="en-GB" sz="1200" b="0" i="0" dirty="0">
                <a:solidFill>
                  <a:srgbClr val="111111"/>
                </a:solidFill>
                <a:effectLst/>
                <a:latin typeface="Arial" panose="020B0604020202020204" pitchFamily="34" charset="0"/>
                <a:cs typeface="Arial" panose="020B0604020202020204" pitchFamily="34" charset="0"/>
              </a:rPr>
              <a:t> nutrition and its impact on health.</a:t>
            </a:r>
          </a:p>
          <a:p>
            <a:pPr marL="171450" indent="-171450" algn="l">
              <a:buFont typeface="Arial" panose="020B0604020202020204" pitchFamily="34" charset="0"/>
              <a:buChar char="•"/>
            </a:pPr>
            <a:r>
              <a:rPr lang="en-GB" sz="1200" b="1" i="0" dirty="0">
                <a:solidFill>
                  <a:srgbClr val="111111"/>
                </a:solidFill>
                <a:effectLst/>
                <a:latin typeface="Arial" panose="020B0604020202020204" pitchFamily="34" charset="0"/>
                <a:cs typeface="Arial" panose="020B0604020202020204" pitchFamily="34" charset="0"/>
              </a:rPr>
              <a:t>Corporate Nutritionist</a:t>
            </a:r>
            <a:r>
              <a:rPr lang="en-GB" sz="1200" b="0" i="0" dirty="0">
                <a:solidFill>
                  <a:srgbClr val="111111"/>
                </a:solidFill>
                <a:effectLst/>
                <a:latin typeface="Arial" panose="020B0604020202020204" pitchFamily="34" charset="0"/>
                <a:cs typeface="Arial" panose="020B0604020202020204" pitchFamily="34" charset="0"/>
              </a:rPr>
              <a:t>: Provides nutrition advice and wellness programs within corporate settings to promote employee health.</a:t>
            </a:r>
          </a:p>
          <a:p>
            <a:pPr marL="171450" indent="-171450" algn="l">
              <a:buFont typeface="Arial" panose="020B0604020202020204" pitchFamily="34" charset="0"/>
              <a:buChar char="•"/>
            </a:pPr>
            <a:r>
              <a:rPr lang="en-GB" sz="1200" b="1" i="0" dirty="0">
                <a:solidFill>
                  <a:srgbClr val="111111"/>
                </a:solidFill>
                <a:effectLst/>
                <a:latin typeface="Arial" panose="020B0604020202020204" pitchFamily="34" charset="0"/>
                <a:cs typeface="Arial" panose="020B0604020202020204" pitchFamily="34" charset="0"/>
              </a:rPr>
              <a:t>Nutritional Therapist</a:t>
            </a:r>
            <a:r>
              <a:rPr lang="en-GB" sz="1200" b="0" i="0" dirty="0">
                <a:solidFill>
                  <a:srgbClr val="111111"/>
                </a:solidFill>
                <a:effectLst/>
                <a:latin typeface="Arial" panose="020B0604020202020204" pitchFamily="34" charset="0"/>
                <a:cs typeface="Arial" panose="020B0604020202020204" pitchFamily="34" charset="0"/>
              </a:rPr>
              <a:t>: Uses nutrition to help manage and prevent health issues, often working in private practice.</a:t>
            </a:r>
          </a:p>
          <a:p>
            <a:endParaRPr lang="en-GB" sz="1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806172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84E722AC-0BBF-4751-7FC2-7511B7721503}"/>
              </a:ext>
            </a:extLst>
          </p:cNvPr>
          <p:cNvSpPr txBox="1"/>
          <p:nvPr/>
        </p:nvSpPr>
        <p:spPr>
          <a:xfrm>
            <a:off x="89209" y="1166977"/>
            <a:ext cx="3418631" cy="646331"/>
          </a:xfrm>
          <a:prstGeom prst="rect">
            <a:avLst/>
          </a:prstGeom>
          <a:noFill/>
        </p:spPr>
        <p:txBody>
          <a:bodyPr wrap="square" rtlCol="0">
            <a:spAutoFit/>
          </a:bodyPr>
          <a:lstStyle/>
          <a:p>
            <a:pPr algn="ctr"/>
            <a:r>
              <a:rPr lang="en-GB" sz="3600" b="1" dirty="0"/>
              <a:t>Watch &amp; Discuss </a:t>
            </a:r>
          </a:p>
        </p:txBody>
      </p:sp>
      <p:pic>
        <p:nvPicPr>
          <p:cNvPr id="13" name="Picture 2" descr="Thumbs Up No Background">
            <a:extLst>
              <a:ext uri="{FF2B5EF4-FFF2-40B4-BE49-F238E27FC236}">
                <a16:creationId xmlns:a16="http://schemas.microsoft.com/office/drawing/2014/main" id="{EE597F09-33AC-8FDC-6397-7F1937B27ED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2438" y="5035456"/>
            <a:ext cx="823487" cy="823488"/>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3">
            <a:extLst>
              <a:ext uri="{FF2B5EF4-FFF2-40B4-BE49-F238E27FC236}">
                <a16:creationId xmlns:a16="http://schemas.microsoft.com/office/drawing/2014/main" id="{8D155D81-2AD5-77FF-92E0-DED3DF3ABA6B}"/>
              </a:ext>
            </a:extLst>
          </p:cNvPr>
          <p:cNvPicPr>
            <a:picLocks noChangeAspect="1"/>
          </p:cNvPicPr>
          <p:nvPr/>
        </p:nvPicPr>
        <p:blipFill>
          <a:blip r:embed="rId5"/>
          <a:stretch>
            <a:fillRect/>
          </a:stretch>
        </p:blipFill>
        <p:spPr>
          <a:xfrm>
            <a:off x="2396504" y="4997170"/>
            <a:ext cx="1026938" cy="823488"/>
          </a:xfrm>
          <a:prstGeom prst="rect">
            <a:avLst/>
          </a:prstGeom>
        </p:spPr>
      </p:pic>
      <p:pic>
        <p:nvPicPr>
          <p:cNvPr id="15" name="Picture 4" descr="Thumbs down emoji clipart. Free download transparent .PNG | Creazilla">
            <a:extLst>
              <a:ext uri="{FF2B5EF4-FFF2-40B4-BE49-F238E27FC236}">
                <a16:creationId xmlns:a16="http://schemas.microsoft.com/office/drawing/2014/main" id="{81846057-CDC0-A482-4A67-F82C0E61B3BD}"/>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734605" y="5035456"/>
            <a:ext cx="785202" cy="785202"/>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320CF118-9014-348D-AA7D-B709326501AB}"/>
              </a:ext>
            </a:extLst>
          </p:cNvPr>
          <p:cNvSpPr txBox="1"/>
          <p:nvPr/>
        </p:nvSpPr>
        <p:spPr>
          <a:xfrm>
            <a:off x="246938" y="1993221"/>
            <a:ext cx="5272869" cy="2585323"/>
          </a:xfrm>
          <a:prstGeom prst="rect">
            <a:avLst/>
          </a:prstGeom>
          <a:noFill/>
        </p:spPr>
        <p:txBody>
          <a:bodyPr wrap="square" rtlCol="0">
            <a:spAutoFit/>
          </a:bodyPr>
          <a:lstStyle/>
          <a:p>
            <a:pPr marL="457200" indent="-457200">
              <a:buFont typeface="Arial" panose="020B0604020202020204" pitchFamily="34" charset="0"/>
              <a:buChar char="•"/>
            </a:pPr>
            <a:r>
              <a:rPr lang="en-GB" b="1" dirty="0"/>
              <a:t>What do you think to this career? Write one thing you like, love, or not sure of.</a:t>
            </a:r>
          </a:p>
          <a:p>
            <a:endParaRPr lang="en-GB" b="1" dirty="0"/>
          </a:p>
          <a:p>
            <a:pPr marL="457200" indent="-457200">
              <a:buFont typeface="Arial" panose="020B0604020202020204" pitchFamily="34" charset="0"/>
              <a:buChar char="•"/>
            </a:pPr>
            <a:r>
              <a:rPr lang="en-GB" b="1" dirty="0"/>
              <a:t>Have a discussion as a group or in pairs. Think of a reason why and share with the group.</a:t>
            </a:r>
          </a:p>
          <a:p>
            <a:pPr marL="457200" indent="-457200">
              <a:buFont typeface="Arial" panose="020B0604020202020204" pitchFamily="34" charset="0"/>
              <a:buChar char="•"/>
            </a:pPr>
            <a:endParaRPr lang="en-GB" b="1" dirty="0"/>
          </a:p>
          <a:p>
            <a:pPr marL="457200" indent="-457200">
              <a:buFont typeface="Arial" panose="020B0604020202020204" pitchFamily="34" charset="0"/>
              <a:buChar char="•"/>
            </a:pPr>
            <a:r>
              <a:rPr lang="en-GB" b="1" dirty="0"/>
              <a:t>What could be your post 16 options be, to make a further step towards this career?</a:t>
            </a:r>
          </a:p>
          <a:p>
            <a:endParaRPr lang="en-GB" dirty="0"/>
          </a:p>
        </p:txBody>
      </p:sp>
      <p:sp>
        <p:nvSpPr>
          <p:cNvPr id="4" name="Title 12">
            <a:extLst>
              <a:ext uri="{FF2B5EF4-FFF2-40B4-BE49-F238E27FC236}">
                <a16:creationId xmlns:a16="http://schemas.microsoft.com/office/drawing/2014/main" id="{79886D1B-EFFC-64B8-AB4B-98934F9AE6D1}"/>
              </a:ext>
            </a:extLst>
          </p:cNvPr>
          <p:cNvSpPr txBox="1">
            <a:spLocks/>
          </p:cNvSpPr>
          <p:nvPr/>
        </p:nvSpPr>
        <p:spPr>
          <a:xfrm>
            <a:off x="-383150" y="0"/>
            <a:ext cx="6746488" cy="761608"/>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000" b="1" dirty="0">
                <a:solidFill>
                  <a:schemeClr val="bg1"/>
                </a:solidFill>
              </a:rPr>
              <a:t>Careers in The Rail Industry </a:t>
            </a:r>
          </a:p>
        </p:txBody>
      </p:sp>
      <p:sp>
        <p:nvSpPr>
          <p:cNvPr id="6" name="TextBox 5">
            <a:extLst>
              <a:ext uri="{FF2B5EF4-FFF2-40B4-BE49-F238E27FC236}">
                <a16:creationId xmlns:a16="http://schemas.microsoft.com/office/drawing/2014/main" id="{957BA46E-EA36-A1D6-07C2-5D20C958963E}"/>
              </a:ext>
            </a:extLst>
          </p:cNvPr>
          <p:cNvSpPr txBox="1"/>
          <p:nvPr/>
        </p:nvSpPr>
        <p:spPr>
          <a:xfrm>
            <a:off x="6580512" y="1477543"/>
            <a:ext cx="4374000" cy="369332"/>
          </a:xfrm>
          <a:prstGeom prst="rect">
            <a:avLst/>
          </a:prstGeom>
          <a:noFill/>
        </p:spPr>
        <p:txBody>
          <a:bodyPr wrap="square">
            <a:spAutoFit/>
          </a:bodyPr>
          <a:lstStyle/>
          <a:p>
            <a:r>
              <a:rPr lang="en-GB" b="1" dirty="0">
                <a:solidFill>
                  <a:srgbClr val="202122"/>
                </a:solidFill>
                <a:latin typeface="Calibri"/>
                <a:cs typeface="Calibri"/>
              </a:rPr>
              <a:t>What is it like to be a Nutritionist?</a:t>
            </a:r>
          </a:p>
        </p:txBody>
      </p:sp>
      <p:sp>
        <p:nvSpPr>
          <p:cNvPr id="5" name="Rectangle 4">
            <a:extLst>
              <a:ext uri="{FF2B5EF4-FFF2-40B4-BE49-F238E27FC236}">
                <a16:creationId xmlns:a16="http://schemas.microsoft.com/office/drawing/2014/main" id="{79C3537F-E011-12C3-5149-79399A507226}"/>
              </a:ext>
            </a:extLst>
          </p:cNvPr>
          <p:cNvSpPr/>
          <p:nvPr/>
        </p:nvSpPr>
        <p:spPr>
          <a:xfrm rot="5400000">
            <a:off x="5619949" y="-5619947"/>
            <a:ext cx="952107" cy="1219200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Title 12">
            <a:extLst>
              <a:ext uri="{FF2B5EF4-FFF2-40B4-BE49-F238E27FC236}">
                <a16:creationId xmlns:a16="http://schemas.microsoft.com/office/drawing/2014/main" id="{F7436DB8-4F5A-0309-7801-0517AD726E4F}"/>
              </a:ext>
            </a:extLst>
          </p:cNvPr>
          <p:cNvSpPr txBox="1">
            <a:spLocks/>
          </p:cNvSpPr>
          <p:nvPr/>
        </p:nvSpPr>
        <p:spPr>
          <a:xfrm>
            <a:off x="0" y="14202"/>
            <a:ext cx="8241173" cy="761608"/>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000" b="1" dirty="0">
                <a:solidFill>
                  <a:schemeClr val="bg1"/>
                </a:solidFill>
              </a:rPr>
              <a:t>Careers in The Food &amp; Health Industry </a:t>
            </a:r>
          </a:p>
        </p:txBody>
      </p:sp>
      <p:pic>
        <p:nvPicPr>
          <p:cNvPr id="3" name="Online Media 9" title="A Day In The Life - Nutritionist">
            <a:hlinkClick r:id="" action="ppaction://media"/>
            <a:extLst>
              <a:ext uri="{FF2B5EF4-FFF2-40B4-BE49-F238E27FC236}">
                <a16:creationId xmlns:a16="http://schemas.microsoft.com/office/drawing/2014/main" id="{C869E75B-45A5-7BC9-E1EE-D09439F1D60E}"/>
              </a:ext>
            </a:extLst>
          </p:cNvPr>
          <p:cNvPicPr>
            <a:picLocks noRot="1" noChangeAspect="1"/>
          </p:cNvPicPr>
          <p:nvPr>
            <a:videoFile r:link="rId1"/>
          </p:nvPr>
        </p:nvPicPr>
        <p:blipFill>
          <a:blip r:embed="rId7"/>
          <a:stretch>
            <a:fillRect/>
          </a:stretch>
        </p:blipFill>
        <p:spPr>
          <a:xfrm>
            <a:off x="6580512" y="2130280"/>
            <a:ext cx="4263824" cy="2597439"/>
          </a:xfrm>
          <a:prstGeom prst="rect">
            <a:avLst/>
          </a:prstGeom>
        </p:spPr>
      </p:pic>
    </p:spTree>
    <p:extLst>
      <p:ext uri="{BB962C8B-B14F-4D97-AF65-F5344CB8AC3E}">
        <p14:creationId xmlns:p14="http://schemas.microsoft.com/office/powerpoint/2010/main" val="462669372"/>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F2CEFD9DCFF9D48AC00BF1F09E77AC1" ma:contentTypeVersion="17" ma:contentTypeDescription="Create a new document." ma:contentTypeScope="" ma:versionID="31368feb86bcf428061dea64282b810b">
  <xsd:schema xmlns:xsd="http://www.w3.org/2001/XMLSchema" xmlns:xs="http://www.w3.org/2001/XMLSchema" xmlns:p="http://schemas.microsoft.com/office/2006/metadata/properties" xmlns:ns2="8f915fe7-b4c2-48f4-b98f-cb5ed08bf7c2" xmlns:ns3="5f05f450-3675-4dbf-b3ff-a073c96c80a5" targetNamespace="http://schemas.microsoft.com/office/2006/metadata/properties" ma:root="true" ma:fieldsID="90d92e2da51d9be9c4ac6048601ed233" ns2:_="" ns3:_="">
    <xsd:import namespace="8f915fe7-b4c2-48f4-b98f-cb5ed08bf7c2"/>
    <xsd:import namespace="5f05f450-3675-4dbf-b3ff-a073c96c80a5"/>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OCR" minOccurs="0"/>
                <xsd:element ref="ns2:MediaServiceDateTaken" minOccurs="0"/>
                <xsd:element ref="ns2:MediaServiceLocation" minOccurs="0"/>
                <xsd:element ref="ns3:SharedWithUsers" minOccurs="0"/>
                <xsd:element ref="ns3:SharedWithDetails" minOccurs="0"/>
                <xsd:element ref="ns2:MediaServiceObjectDetectorVersions" minOccurs="0"/>
                <xsd:element ref="ns2:MediaServiceSearchPropertie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f915fe7-b4c2-48f4-b98f-cb5ed08bf7c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MediaServiceObjectDetectorVersions" ma:index="20" nillable="true" ma:displayName="MediaServiceObjectDetectorVersions" ma:hidden="true" ma:indexed="true" ma:internalName="MediaServiceObjectDetectorVersions" ma:readOnly="true">
      <xsd:simpleType>
        <xsd:restriction base="dms:Text"/>
      </xsd:simpleType>
    </xsd:element>
    <xsd:element name="MediaServiceSearchProperties" ma:index="21" nillable="true" ma:displayName="MediaServiceSearchProperties" ma:hidden="true" ma:internalName="MediaServiceSearchProperties" ma:readOnly="true">
      <xsd:simpleType>
        <xsd:restriction base="dms:Note"/>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4d826bf7-9e5f-4e2b-be30-8af44705de9a"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5f05f450-3675-4dbf-b3ff-a073c96c80a5"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4" nillable="true" ma:displayName="Taxonomy Catch All Column" ma:hidden="true" ma:list="{6b31c0f6-baa5-4333-824c-2272963e2020}" ma:internalName="TaxCatchAll" ma:showField="CatchAllData" ma:web="5f05f450-3675-4dbf-b3ff-a073c96c80a5">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8f915fe7-b4c2-48f4-b98f-cb5ed08bf7c2">
      <Terms xmlns="http://schemas.microsoft.com/office/infopath/2007/PartnerControls"/>
    </lcf76f155ced4ddcb4097134ff3c332f>
    <TaxCatchAll xmlns="5f05f450-3675-4dbf-b3ff-a073c96c80a5"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E6E2B03-471F-49B0-BDA4-75603575AF1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f915fe7-b4c2-48f4-b98f-cb5ed08bf7c2"/>
    <ds:schemaRef ds:uri="5f05f450-3675-4dbf-b3ff-a073c96c80a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D13CAD8C-F883-4306-9183-83A54CB47D3E}">
  <ds:schemaRefs>
    <ds:schemaRef ds:uri="http://schemas.microsoft.com/office/infopath/2007/PartnerControls"/>
    <ds:schemaRef ds:uri="http://purl.org/dc/elements/1.1/"/>
    <ds:schemaRef ds:uri="http://schemas.microsoft.com/office/2006/metadata/properties"/>
    <ds:schemaRef ds:uri="88bc13ec-fdbf-41cc-8767-012b757b2b13"/>
    <ds:schemaRef ds:uri="http://purl.org/dc/terms/"/>
    <ds:schemaRef ds:uri="http://schemas.openxmlformats.org/package/2006/metadata/core-properties"/>
    <ds:schemaRef ds:uri="http://schemas.microsoft.com/office/2006/documentManagement/types"/>
    <ds:schemaRef ds:uri="http://www.w3.org/XML/1998/namespace"/>
    <ds:schemaRef ds:uri="http://purl.org/dc/dcmitype/"/>
    <ds:schemaRef ds:uri="8f915fe7-b4c2-48f4-b98f-cb5ed08bf7c2"/>
    <ds:schemaRef ds:uri="5f05f450-3675-4dbf-b3ff-a073c96c80a5"/>
  </ds:schemaRefs>
</ds:datastoreItem>
</file>

<file path=customXml/itemProps3.xml><?xml version="1.0" encoding="utf-8"?>
<ds:datastoreItem xmlns:ds="http://schemas.openxmlformats.org/officeDocument/2006/customXml" ds:itemID="{37AD66FC-7B79-45B6-B95E-36C351E3513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2013 - 2022 Theme</Template>
  <TotalTime>860</TotalTime>
  <Words>366</Words>
  <Application>Microsoft Office PowerPoint</Application>
  <PresentationFormat>Widescreen</PresentationFormat>
  <Paragraphs>27</Paragraphs>
  <Slides>3</Slides>
  <Notes>3</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vt:i4>
      </vt:variant>
    </vt:vector>
  </HeadingPairs>
  <TitlesOfParts>
    <vt:vector size="7" baseType="lpstr">
      <vt:lpstr>Arial</vt:lpstr>
      <vt:lpstr>Calibri</vt:lpstr>
      <vt:lpstr>Calibri Light</vt:lpstr>
      <vt:lpstr>Office Theme</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admlocal</dc:creator>
  <cp:lastModifiedBy>S Bytheway</cp:lastModifiedBy>
  <cp:revision>72</cp:revision>
  <dcterms:created xsi:type="dcterms:W3CDTF">2022-04-22T12:25:31Z</dcterms:created>
  <dcterms:modified xsi:type="dcterms:W3CDTF">2025-01-28T09:02:56Z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0x010100035973E4435A7045866724FFC8E8AAF2</vt:lpwstr>
  </property>
  <property fmtid="{D5CDD505-2E9C-101B-9397-08002B2CF9AE}" pid="3" name="xd_Signature">
    <vt:bool>false</vt:bool>
  </property>
  <property fmtid="{D5CDD505-2E9C-101B-9397-08002B2CF9AE}" pid="4" name="xd_ProgID">
    <vt:lpwstr/>
  </property>
  <property fmtid="{D5CDD505-2E9C-101B-9397-08002B2CF9AE}" pid="5" name="ComplianceAssetId">
    <vt:lpwstr/>
  </property>
  <property fmtid="{D5CDD505-2E9C-101B-9397-08002B2CF9AE}" pid="6" name="TemplateUrl">
    <vt:lpwstr/>
  </property>
  <property fmtid="{D5CDD505-2E9C-101B-9397-08002B2CF9AE}" pid="7" name="_ExtendedDescription">
    <vt:lpwstr/>
  </property>
  <property fmtid="{D5CDD505-2E9C-101B-9397-08002B2CF9AE}" pid="8" name="TriggerFlowInfo">
    <vt:lpwstr/>
  </property>
  <property fmtid="{D5CDD505-2E9C-101B-9397-08002B2CF9AE}" pid="9" name="MediaServiceImageTags">
    <vt:lpwstr/>
  </property>
</Properties>
</file>