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8" r:id="rId2"/>
  </p:sldMasterIdLst>
  <p:notesMasterIdLst>
    <p:notesMasterId r:id="rId45"/>
  </p:notesMasterIdLst>
  <p:sldIdLst>
    <p:sldId id="256" r:id="rId3"/>
    <p:sldId id="353" r:id="rId4"/>
    <p:sldId id="356" r:id="rId5"/>
    <p:sldId id="271" r:id="rId6"/>
    <p:sldId id="323" r:id="rId7"/>
    <p:sldId id="257" r:id="rId8"/>
    <p:sldId id="258" r:id="rId9"/>
    <p:sldId id="318" r:id="rId10"/>
    <p:sldId id="275" r:id="rId11"/>
    <p:sldId id="259" r:id="rId12"/>
    <p:sldId id="322" r:id="rId13"/>
    <p:sldId id="324" r:id="rId14"/>
    <p:sldId id="260" r:id="rId15"/>
    <p:sldId id="325" r:id="rId16"/>
    <p:sldId id="326" r:id="rId17"/>
    <p:sldId id="327" r:id="rId18"/>
    <p:sldId id="328" r:id="rId19"/>
    <p:sldId id="329" r:id="rId20"/>
    <p:sldId id="330" r:id="rId21"/>
    <p:sldId id="332" r:id="rId22"/>
    <p:sldId id="333" r:id="rId23"/>
    <p:sldId id="334" r:id="rId24"/>
    <p:sldId id="335" r:id="rId25"/>
    <p:sldId id="336" r:id="rId26"/>
    <p:sldId id="337" r:id="rId27"/>
    <p:sldId id="331" r:id="rId28"/>
    <p:sldId id="262" r:id="rId29"/>
    <p:sldId id="342" r:id="rId30"/>
    <p:sldId id="339" r:id="rId31"/>
    <p:sldId id="340" r:id="rId32"/>
    <p:sldId id="341" r:id="rId33"/>
    <p:sldId id="343" r:id="rId34"/>
    <p:sldId id="344" r:id="rId35"/>
    <p:sldId id="345" r:id="rId36"/>
    <p:sldId id="346" r:id="rId37"/>
    <p:sldId id="347" r:id="rId38"/>
    <p:sldId id="348" r:id="rId39"/>
    <p:sldId id="349" r:id="rId40"/>
    <p:sldId id="265" r:id="rId41"/>
    <p:sldId id="350" r:id="rId42"/>
    <p:sldId id="351" r:id="rId43"/>
    <p:sldId id="352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72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36F5A9-39EA-F16C-A5DA-2557085400A9}" v="1" dt="2025-10-10T07:08:52.969"/>
    <p1510:client id="{44D531CC-F876-3B2C-F5FA-500CA34050F0}" v="34" dt="2025-10-08T16:01:27.538"/>
    <p1510:client id="{887C3F0F-5BFF-43C2-514E-09AD83A2C508}" v="13" dt="2025-10-09T09:56:32.228"/>
    <p1510:client id="{A5BFDCD8-1B29-45FB-8783-BDD2D30810E4}" v="371" dt="2025-10-08T13:34:21.3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DF120E-4F6A-43D8-8801-20CA7DC725A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1C9F63-5F4E-48CE-89FB-BC625DFED2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069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Students role is to make themselves receptive to learning</a:t>
            </a:r>
          </a:p>
          <a:p>
            <a:r>
              <a:rPr lang="en-US">
                <a:ea typeface="Calibri"/>
                <a:cs typeface="Calibri"/>
              </a:rPr>
              <a:t>Next step is to discuss and learn about these characteristics starting with assemblies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C598FC-F919-4C58-B480-EE401A64773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4439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4F8928-9554-6205-89E2-E6C6D0D76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5172" y="1717787"/>
            <a:ext cx="9144000" cy="2387600"/>
          </a:xfrm>
        </p:spPr>
        <p:txBody>
          <a:bodyPr anchor="b"/>
          <a:lstStyle>
            <a:lvl1pPr algn="l">
              <a:defRPr sz="60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313D23-51FB-77B8-C12F-C2EDE7CD26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5172" y="4197462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136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13C08-E8C2-D25A-2158-61980CA75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6C50C-B5B3-AF38-6556-D237A6B38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06261C-622D-8DEC-519D-1A781EC97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D871-8FE7-404B-9E9D-8407232157B3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64ED3C-2B76-29F6-8A4B-B6ECC22AE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EE1A7D-3741-4D53-1087-28B83E3EF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9CCA1-8DD5-43B3-B209-BA4B623E4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331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13C08-E8C2-D25A-2158-61980CA75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6C50C-B5B3-AF38-6556-D237A6B38E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12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50778-6446-8A8F-75B3-3A65ACA55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7005" y="365125"/>
            <a:ext cx="5271977" cy="1325563"/>
          </a:xfrm>
        </p:spPr>
        <p:txBody>
          <a:bodyPr/>
          <a:lstStyle>
            <a:lvl1pPr algn="r">
              <a:defRPr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452949-CE6D-5280-56B5-EC769690D2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27382" y="1847850"/>
            <a:ext cx="5181600" cy="4351338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E568BF-C623-1AA4-F4CE-A1DC401D2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D871-8FE7-404B-9E9D-8407232157B3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FFA99D-5C3B-868A-9246-2C988EA83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ADB4F5-0D52-235D-40A7-B003C0F4F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9CCA1-8DD5-43B3-B209-BA4B623E4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454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50778-6446-8A8F-75B3-3A65ACA55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75" y="322594"/>
            <a:ext cx="5436050" cy="1325563"/>
          </a:xfrm>
        </p:spPr>
        <p:txBody>
          <a:bodyPr/>
          <a:lstStyle>
            <a:lvl1pPr algn="l">
              <a:defRPr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452949-CE6D-5280-56B5-EC769690D2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1252" y="1805319"/>
            <a:ext cx="5342860" cy="4351338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048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50778-6446-8A8F-75B3-3A65ACA55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7005" y="365125"/>
            <a:ext cx="5271977" cy="1325563"/>
          </a:xfrm>
        </p:spPr>
        <p:txBody>
          <a:bodyPr/>
          <a:lstStyle>
            <a:lvl1pPr algn="r">
              <a:defRPr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452949-CE6D-5280-56B5-EC769690D2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27382" y="1847850"/>
            <a:ext cx="5181600" cy="4351338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E568BF-C623-1AA4-F4CE-A1DC401D2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D871-8FE7-404B-9E9D-8407232157B3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FFA99D-5C3B-868A-9246-2C988EA83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ADB4F5-0D52-235D-40A7-B003C0F4F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9CCA1-8DD5-43B3-B209-BA4B623E4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483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50778-6446-8A8F-75B3-3A65ACA55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75" y="322594"/>
            <a:ext cx="5436050" cy="1325563"/>
          </a:xfrm>
        </p:spPr>
        <p:txBody>
          <a:bodyPr/>
          <a:lstStyle>
            <a:lvl1pPr algn="l">
              <a:defRPr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452949-CE6D-5280-56B5-EC769690D2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1252" y="1805319"/>
            <a:ext cx="5342860" cy="4351338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823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09467" y="47625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846CE7D5-CF57-46EF-B807-FDD0502418D4}" type="datetimeFigureOut">
              <a:rPr lang="en-US" smtClean="0"/>
              <a:pPr/>
              <a:t>10/10/2025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219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40903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604250" y="512319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846CE7D5-CF57-46EF-B807-FDD0502418D4}" type="datetimeFigureOut">
              <a:rPr lang="en-US" smtClean="0"/>
              <a:pPr/>
              <a:t>10/10/2025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076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794286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719644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209467" y="47625"/>
            <a:ext cx="2743200" cy="365125"/>
          </a:xfrm>
          <a:prstGeom prst="rect">
            <a:avLst/>
          </a:prstGeom>
        </p:spPr>
        <p:txBody>
          <a:bodyPr/>
          <a:lstStyle/>
          <a:p>
            <a:fld id="{846CE7D5-CF57-46EF-B807-FDD0502418D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717406" y="6104038"/>
            <a:ext cx="2743200" cy="365125"/>
          </a:xfrm>
          <a:prstGeom prst="rect">
            <a:avLst/>
          </a:prstGeo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6961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209467" y="47625"/>
            <a:ext cx="2743200" cy="365125"/>
          </a:xfrm>
          <a:prstGeom prst="rect">
            <a:avLst/>
          </a:prstGeom>
        </p:spPr>
        <p:txBody>
          <a:bodyPr/>
          <a:lstStyle/>
          <a:p>
            <a:fld id="{846CE7D5-CF57-46EF-B807-FDD0502418D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717406" y="6104038"/>
            <a:ext cx="2743200" cy="365125"/>
          </a:xfrm>
          <a:prstGeom prst="rect">
            <a:avLst/>
          </a:prstGeo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039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209467" y="47625"/>
            <a:ext cx="2743200" cy="365125"/>
          </a:xfrm>
          <a:prstGeom prst="rect">
            <a:avLst/>
          </a:prstGeom>
        </p:spPr>
        <p:txBody>
          <a:bodyPr/>
          <a:lstStyle/>
          <a:p>
            <a:fld id="{846CE7D5-CF57-46EF-B807-FDD0502418D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17406" y="6104038"/>
            <a:ext cx="2743200" cy="365125"/>
          </a:xfrm>
          <a:prstGeom prst="rect">
            <a:avLst/>
          </a:prstGeo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7076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209467" y="47625"/>
            <a:ext cx="2743200" cy="365125"/>
          </a:xfrm>
          <a:prstGeom prst="rect">
            <a:avLst/>
          </a:prstGeom>
        </p:spPr>
        <p:txBody>
          <a:bodyPr/>
          <a:lstStyle/>
          <a:p>
            <a:fld id="{846CE7D5-CF57-46EF-B807-FDD0502418D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17406" y="6104038"/>
            <a:ext cx="2743200" cy="365125"/>
          </a:xfrm>
          <a:prstGeom prst="rect">
            <a:avLst/>
          </a:prstGeo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9396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09467" y="47625"/>
            <a:ext cx="2743200" cy="365125"/>
          </a:xfrm>
          <a:prstGeom prst="rect">
            <a:avLst/>
          </a:prstGeom>
        </p:spPr>
        <p:txBody>
          <a:bodyPr/>
          <a:lstStyle/>
          <a:p>
            <a:fld id="{846CE7D5-CF57-46EF-B807-FDD0502418D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17406" y="6104038"/>
            <a:ext cx="2743200" cy="365125"/>
          </a:xfrm>
          <a:prstGeom prst="rect">
            <a:avLst/>
          </a:prstGeo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0056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09467" y="47625"/>
            <a:ext cx="2743200" cy="365125"/>
          </a:xfrm>
          <a:prstGeom prst="rect">
            <a:avLst/>
          </a:prstGeom>
        </p:spPr>
        <p:txBody>
          <a:bodyPr/>
          <a:lstStyle/>
          <a:p>
            <a:fld id="{846CE7D5-CF57-46EF-B807-FDD0502418D4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17406" y="6104038"/>
            <a:ext cx="2743200" cy="365125"/>
          </a:xfrm>
          <a:prstGeom prst="rect">
            <a:avLst/>
          </a:prstGeo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962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16ADF4-682E-414C-7B64-AFBBBE984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022EAA-C2DE-AC4F-E813-FF598DE08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EF3AFE-4CBF-0A87-4B58-49E0D56EA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5CD871-8FE7-404B-9E9D-8407232157B3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298B8D-2C1E-4695-6B78-98EA6F9CB3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653BE-8B8C-9D58-CA96-6E7C11FCBD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F9CCA1-8DD5-43B3-B209-BA4B623E49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31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803DC535-9511-40CB-AACE-0E8C0049F4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l="13187" r="14425" b="8488"/>
          <a:stretch/>
        </p:blipFill>
        <p:spPr>
          <a:xfrm>
            <a:off x="11116491" y="5422006"/>
            <a:ext cx="1034321" cy="1293587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11977141" y="194873"/>
            <a:ext cx="77484" cy="522713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 userDrawn="1"/>
        </p:nvSpPr>
        <p:spPr>
          <a:xfrm>
            <a:off x="104931" y="6490741"/>
            <a:ext cx="11011560" cy="7426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706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Hpa-attendanceofficersstaff@hallparkacademy.org.uk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319F2-5372-59C9-DE21-8F7AFC734F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7438" y="2913321"/>
            <a:ext cx="6475621" cy="2614466"/>
          </a:xfrm>
        </p:spPr>
        <p:txBody>
          <a:bodyPr>
            <a:normAutofit/>
          </a:bodyPr>
          <a:lstStyle/>
          <a:p>
            <a:r>
              <a:rPr lang="en-GB"/>
              <a:t>Year 7 </a:t>
            </a:r>
            <a:br>
              <a:rPr lang="en-GB"/>
            </a:br>
            <a:r>
              <a:rPr lang="en-GB"/>
              <a:t>Parent Welcome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C63351-1AF5-97EB-5C8C-5C3E9F767A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7438" y="5527787"/>
            <a:ext cx="9144000" cy="1655762"/>
          </a:xfrm>
        </p:spPr>
        <p:txBody>
          <a:bodyPr/>
          <a:lstStyle/>
          <a:p>
            <a:r>
              <a:rPr lang="en-GB"/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1181197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A4B311-0548-AFB6-E5AF-ECC524C6C2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07D09542-9CF2-13FD-1A12-3B08A4A8420A}"/>
              </a:ext>
            </a:extLst>
          </p:cNvPr>
          <p:cNvSpPr txBox="1"/>
          <p:nvPr/>
        </p:nvSpPr>
        <p:spPr>
          <a:xfrm>
            <a:off x="1022940" y="2151727"/>
            <a:ext cx="10146119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400" b="1">
                <a:solidFill>
                  <a:srgbClr val="F2F2F2"/>
                </a:solidFill>
                <a:latin typeface="Arial"/>
                <a:cs typeface="Arial"/>
              </a:rPr>
              <a:t>Year 7 Choir</a:t>
            </a:r>
            <a:endParaRPr lang="en-GB" sz="440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GB" sz="4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663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4E3803-118D-B672-DF3E-80FA2DCEA0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0FFE767-87AC-524B-3CFA-8C83B29369A3}"/>
              </a:ext>
            </a:extLst>
          </p:cNvPr>
          <p:cNvSpPr txBox="1"/>
          <p:nvPr/>
        </p:nvSpPr>
        <p:spPr>
          <a:xfrm>
            <a:off x="1022940" y="2151727"/>
            <a:ext cx="10146119" cy="249299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600" b="1">
                <a:solidFill>
                  <a:srgbClr val="F2F2F2"/>
                </a:solidFill>
                <a:latin typeface="Arial"/>
                <a:cs typeface="Arial"/>
              </a:rPr>
              <a:t>Drama performance inspired by </a:t>
            </a:r>
            <a:br>
              <a:rPr lang="en-GB" sz="3600" b="1">
                <a:solidFill>
                  <a:srgbClr val="F2F2F2"/>
                </a:solidFill>
                <a:latin typeface="Arial"/>
                <a:cs typeface="Arial"/>
              </a:rPr>
            </a:br>
            <a:r>
              <a:rPr lang="en-GB" sz="3600" b="1">
                <a:solidFill>
                  <a:srgbClr val="F2F2F2"/>
                </a:solidFill>
                <a:latin typeface="Arial"/>
                <a:cs typeface="Arial"/>
              </a:rPr>
              <a:t>The Lizzie and Belle Mysteries</a:t>
            </a:r>
            <a:r>
              <a:rPr lang="en-GB" sz="3600">
                <a:solidFill>
                  <a:srgbClr val="F2F2F2"/>
                </a:solidFill>
                <a:latin typeface="Arial"/>
                <a:cs typeface="Arial"/>
              </a:rPr>
              <a:t> </a:t>
            </a:r>
            <a:endParaRPr lang="en-GB" sz="360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GB" sz="4400" b="1">
              <a:solidFill>
                <a:srgbClr val="F2F2F2"/>
              </a:solidFill>
              <a:latin typeface="Arial"/>
              <a:cs typeface="Arial"/>
            </a:endParaRPr>
          </a:p>
          <a:p>
            <a:endParaRPr lang="en-GB" sz="4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939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69754BD6-6599-85F3-3AF4-AAB3793F24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65F6381-DA76-B6A1-404B-2AF3FC8AC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Agenda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3A9F932-753F-1049-E4D6-D0AF1E0699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667250"/>
          </a:xfrm>
        </p:spPr>
        <p:txBody>
          <a:bodyPr/>
          <a:lstStyle/>
          <a:p>
            <a:pPr fontAlgn="base">
              <a:lnSpc>
                <a:spcPct val="100000"/>
              </a:lnSpc>
            </a:pPr>
            <a:r>
              <a:rPr lang="en-US"/>
              <a:t>Ethos and vision </a:t>
            </a:r>
          </a:p>
          <a:p>
            <a:pPr fontAlgn="base">
              <a:lnSpc>
                <a:spcPct val="100000"/>
              </a:lnSpc>
            </a:pPr>
            <a:r>
              <a:rPr lang="en-US"/>
              <a:t>Contacting school </a:t>
            </a:r>
          </a:p>
          <a:p>
            <a:pPr fontAlgn="base">
              <a:lnSpc>
                <a:spcPct val="100000"/>
              </a:lnSpc>
            </a:pPr>
            <a:r>
              <a:rPr lang="en-US"/>
              <a:t>Personal development and co-curricular opportunities </a:t>
            </a:r>
          </a:p>
          <a:p>
            <a:pPr fontAlgn="base">
              <a:lnSpc>
                <a:spcPct val="100000"/>
              </a:lnSpc>
            </a:pPr>
            <a:r>
              <a:rPr lang="en-US"/>
              <a:t>Antibullying </a:t>
            </a:r>
          </a:p>
          <a:p>
            <a:pPr fontAlgn="base">
              <a:lnSpc>
                <a:spcPct val="100000"/>
              </a:lnSpc>
            </a:pPr>
            <a:r>
              <a:rPr lang="en-US"/>
              <a:t>Attendance and </a:t>
            </a:r>
            <a:r>
              <a:rPr lang="en-US" err="1"/>
              <a:t>behaviour</a:t>
            </a:r>
            <a:endParaRPr lang="en-US"/>
          </a:p>
          <a:p>
            <a:pPr fontAlgn="base">
              <a:lnSpc>
                <a:spcPct val="100000"/>
              </a:lnSpc>
            </a:pPr>
            <a:r>
              <a:rPr lang="en-US"/>
              <a:t>Equipment, uniform cards, phone pouches </a:t>
            </a:r>
          </a:p>
          <a:p>
            <a:pPr fontAlgn="base">
              <a:lnSpc>
                <a:spcPct val="100000"/>
              </a:lnSpc>
            </a:pPr>
            <a:r>
              <a:rPr lang="en-US"/>
              <a:t>Curriculum and assessment/banding </a:t>
            </a:r>
          </a:p>
          <a:p>
            <a:pPr fontAlgn="base">
              <a:lnSpc>
                <a:spcPct val="100000"/>
              </a:lnSpc>
            </a:pPr>
            <a:r>
              <a:rPr lang="en-US"/>
              <a:t>Reading and homework</a:t>
            </a:r>
          </a:p>
        </p:txBody>
      </p:sp>
    </p:spTree>
    <p:extLst>
      <p:ext uri="{BB962C8B-B14F-4D97-AF65-F5344CB8AC3E}">
        <p14:creationId xmlns:p14="http://schemas.microsoft.com/office/powerpoint/2010/main" val="2495839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6B9F6E-CD8D-0D53-5F65-38ED59215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E7567BE1-476D-EEED-C4B5-0DE2E6645ED7}"/>
              </a:ext>
            </a:extLst>
          </p:cNvPr>
          <p:cNvSpPr txBox="1"/>
          <p:nvPr/>
        </p:nvSpPr>
        <p:spPr>
          <a:xfrm>
            <a:off x="1022940" y="2151727"/>
            <a:ext cx="1014611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 Crossley</a:t>
            </a:r>
            <a:br>
              <a:rPr lang="en-GB" sz="4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Headteacher</a:t>
            </a:r>
            <a:endParaRPr lang="en-GB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206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E122EFA-2E78-3EBA-AC59-157C42025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8966" y="2418852"/>
            <a:ext cx="5596420" cy="1547092"/>
          </a:xfrm>
        </p:spPr>
        <p:txBody>
          <a:bodyPr>
            <a:normAutofit fontScale="90000"/>
          </a:bodyPr>
          <a:lstStyle/>
          <a:p>
            <a:pPr algn="ctr"/>
            <a:r>
              <a:rPr lang="en-GB"/>
              <a:t>Core Purpose</a:t>
            </a:r>
            <a:br>
              <a:rPr lang="en-GB" sz="1800"/>
            </a:br>
            <a:br>
              <a:rPr lang="en-GB" sz="3100"/>
            </a:br>
            <a:r>
              <a:rPr lang="en-GB" sz="3100" b="0"/>
              <a:t>Raising achievement of </a:t>
            </a:r>
            <a:br>
              <a:rPr lang="en-GB" sz="3100" b="0"/>
            </a:br>
            <a:r>
              <a:rPr lang="en-GB" sz="3100" b="0"/>
              <a:t>all students</a:t>
            </a:r>
            <a:endParaRPr lang="en-GB" b="0"/>
          </a:p>
        </p:txBody>
      </p:sp>
      <p:pic>
        <p:nvPicPr>
          <p:cNvPr id="2" name="Picture 1" descr="A arrow pointing at a target&#10;&#10;AI-generated content may be incorrect.">
            <a:extLst>
              <a:ext uri="{FF2B5EF4-FFF2-40B4-BE49-F238E27FC236}">
                <a16:creationId xmlns:a16="http://schemas.microsoft.com/office/drawing/2014/main" id="{554760B0-6944-E48B-2E4E-C23BCC9EA4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637" y="1063925"/>
            <a:ext cx="5588310" cy="474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044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2AF866-EEE7-BE66-FAB6-743F01F44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657" y="487695"/>
            <a:ext cx="5436050" cy="909306"/>
          </a:xfrm>
        </p:spPr>
        <p:txBody>
          <a:bodyPr anchor="ctr">
            <a:normAutofit/>
          </a:bodyPr>
          <a:lstStyle/>
          <a:p>
            <a:r>
              <a:rPr lang="en-GB"/>
              <a:t>Our Values</a:t>
            </a:r>
          </a:p>
        </p:txBody>
      </p:sp>
      <p:pic>
        <p:nvPicPr>
          <p:cNvPr id="6" name="Picture 5" descr="A building with a lot of windows&#10;&#10;AI-generated content may be incorrect.">
            <a:extLst>
              <a:ext uri="{FF2B5EF4-FFF2-40B4-BE49-F238E27FC236}">
                <a16:creationId xmlns:a16="http://schemas.microsoft.com/office/drawing/2014/main" id="{3BBB71D7-D11B-8462-CE57-A4925BDEB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40" r="-1" b="-1"/>
          <a:stretch>
            <a:fillRect/>
          </a:stretch>
        </p:blipFill>
        <p:spPr>
          <a:xfrm>
            <a:off x="441252" y="1805319"/>
            <a:ext cx="5342860" cy="4351338"/>
          </a:xfrm>
          <a:prstGeom prst="rect">
            <a:avLst/>
          </a:prstGeom>
          <a:noFill/>
        </p:spPr>
      </p:pic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8F8CE3B9-5C08-7C1A-7B0F-121A49179718}"/>
              </a:ext>
            </a:extLst>
          </p:cNvPr>
          <p:cNvSpPr txBox="1">
            <a:spLocks/>
          </p:cNvSpPr>
          <p:nvPr/>
        </p:nvSpPr>
        <p:spPr>
          <a:xfrm>
            <a:off x="7137400" y="1037763"/>
            <a:ext cx="4305300" cy="29881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50000"/>
              </a:lnSpc>
            </a:pPr>
            <a:r>
              <a:rPr lang="en-US">
                <a:solidFill>
                  <a:srgbClr val="000000"/>
                </a:solidFill>
              </a:rPr>
              <a:t>High expectations ​</a:t>
            </a:r>
          </a:p>
          <a:p>
            <a:pPr fontAlgn="base">
              <a:lnSpc>
                <a:spcPct val="150000"/>
              </a:lnSpc>
            </a:pPr>
            <a:r>
              <a:rPr lang="en-US">
                <a:solidFill>
                  <a:srgbClr val="000000"/>
                </a:solidFill>
              </a:rPr>
              <a:t>Academic achievement​</a:t>
            </a:r>
          </a:p>
          <a:p>
            <a:pPr fontAlgn="base">
              <a:lnSpc>
                <a:spcPct val="150000"/>
              </a:lnSpc>
            </a:pPr>
            <a:r>
              <a:rPr lang="en-US">
                <a:solidFill>
                  <a:srgbClr val="000000"/>
                </a:solidFill>
              </a:rPr>
              <a:t>Outstanding teaching ​</a:t>
            </a:r>
          </a:p>
          <a:p>
            <a:pPr fontAlgn="base">
              <a:lnSpc>
                <a:spcPct val="150000"/>
              </a:lnSpc>
            </a:pPr>
            <a:r>
              <a:rPr lang="en-US">
                <a:solidFill>
                  <a:srgbClr val="000000"/>
                </a:solidFill>
              </a:rPr>
              <a:t>Widening students’ experience ​</a:t>
            </a:r>
          </a:p>
          <a:p>
            <a:pPr fontAlgn="base">
              <a:lnSpc>
                <a:spcPct val="150000"/>
              </a:lnSpc>
            </a:pPr>
            <a:r>
              <a:rPr lang="en-US">
                <a:solidFill>
                  <a:srgbClr val="000000"/>
                </a:solidFill>
              </a:rPr>
              <a:t>Equality and diversity​</a:t>
            </a:r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510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D6745A22-67CC-3843-42F8-3E238CF5CD21}"/>
              </a:ext>
            </a:extLst>
          </p:cNvPr>
          <p:cNvSpPr txBox="1">
            <a:spLocks/>
          </p:cNvSpPr>
          <p:nvPr/>
        </p:nvSpPr>
        <p:spPr>
          <a:xfrm>
            <a:off x="5223387" y="5514923"/>
            <a:ext cx="1735463" cy="7913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ova"/>
                <a:ea typeface="+mj-ea"/>
                <a:cs typeface="+mj-cs"/>
              </a:rPr>
              <a:t>WHAT</a:t>
            </a:r>
            <a:endParaRPr kumimoji="0" lang="en-US" sz="5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Calibri Light" panose="020F0302020204030204"/>
              <a:cs typeface="Calibri Light" panose="020F030202020403020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411F906-31E0-1EA7-DA2E-8636EB3EAAFA}"/>
              </a:ext>
            </a:extLst>
          </p:cNvPr>
          <p:cNvSpPr txBox="1">
            <a:spLocks/>
          </p:cNvSpPr>
          <p:nvPr/>
        </p:nvSpPr>
        <p:spPr>
          <a:xfrm>
            <a:off x="5223387" y="4851244"/>
            <a:ext cx="1735463" cy="7913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ova"/>
                <a:ea typeface="+mj-ea"/>
                <a:cs typeface="+mj-cs"/>
              </a:rPr>
              <a:t>HOW</a:t>
            </a:r>
            <a:endParaRPr kumimoji="0" lang="en-US" sz="6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Calibri Light" panose="020F0302020204030204"/>
              <a:cs typeface="Calibri Light" panose="020F0302020204030204"/>
            </a:endParaRPr>
          </a:p>
        </p:txBody>
      </p:sp>
      <p:pic>
        <p:nvPicPr>
          <p:cNvPr id="13" name="Picture 1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B1B3168E-5C4E-DC3D-0BF2-DDD3F243E9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0686" y="-331025"/>
            <a:ext cx="2743200" cy="2057400"/>
          </a:xfrm>
          <a:prstGeom prst="rect">
            <a:avLst/>
          </a:prstGeom>
        </p:spPr>
      </p:pic>
      <p:pic>
        <p:nvPicPr>
          <p:cNvPr id="15" name="Picture 15">
            <a:extLst>
              <a:ext uri="{FF2B5EF4-FFF2-40B4-BE49-F238E27FC236}">
                <a16:creationId xmlns:a16="http://schemas.microsoft.com/office/drawing/2014/main" id="{C28C9EA3-E051-DB97-E4B6-452080CA63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82534" y="3622965"/>
            <a:ext cx="5741719" cy="3837708"/>
          </a:xfrm>
          <a:prstGeom prst="rect">
            <a:avLst/>
          </a:prstGeom>
        </p:spPr>
      </p:pic>
      <p:pic>
        <p:nvPicPr>
          <p:cNvPr id="16" name="Picture 16" descr="A picture containing text, person, person&#10;&#10;Description automatically generated">
            <a:extLst>
              <a:ext uri="{FF2B5EF4-FFF2-40B4-BE49-F238E27FC236}">
                <a16:creationId xmlns:a16="http://schemas.microsoft.com/office/drawing/2014/main" id="{07C6B9C6-9E34-B36F-1DAC-F627B9075D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1024" y="5194854"/>
            <a:ext cx="2743200" cy="1831981"/>
          </a:xfrm>
          <a:prstGeom prst="rect">
            <a:avLst/>
          </a:prstGeom>
        </p:spPr>
      </p:pic>
      <p:pic>
        <p:nvPicPr>
          <p:cNvPr id="17" name="Picture 17" descr="A picture containing text, person, indoor, people&#10;&#10;Description automatically generated">
            <a:extLst>
              <a:ext uri="{FF2B5EF4-FFF2-40B4-BE49-F238E27FC236}">
                <a16:creationId xmlns:a16="http://schemas.microsoft.com/office/drawing/2014/main" id="{5AD6B782-EDAA-FB9F-E592-CEEA281A0B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66166" y="2797150"/>
            <a:ext cx="4059381" cy="4143467"/>
          </a:xfrm>
          <a:prstGeom prst="rect">
            <a:avLst/>
          </a:prstGeom>
        </p:spPr>
      </p:pic>
      <p:pic>
        <p:nvPicPr>
          <p:cNvPr id="18" name="Picture 18" descr="A group of people looking at a microscope&#10;&#10;Description automatically generated">
            <a:extLst>
              <a:ext uri="{FF2B5EF4-FFF2-40B4-BE49-F238E27FC236}">
                <a16:creationId xmlns:a16="http://schemas.microsoft.com/office/drawing/2014/main" id="{092B5EDE-BAC6-046F-33B2-7413A3BAE0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1958" y="-266205"/>
            <a:ext cx="3040083" cy="2046514"/>
          </a:xfrm>
          <a:prstGeom prst="rect">
            <a:avLst/>
          </a:prstGeom>
        </p:spPr>
      </p:pic>
      <p:pic>
        <p:nvPicPr>
          <p:cNvPr id="19" name="Picture 19">
            <a:extLst>
              <a:ext uri="{FF2B5EF4-FFF2-40B4-BE49-F238E27FC236}">
                <a16:creationId xmlns:a16="http://schemas.microsoft.com/office/drawing/2014/main" id="{DEC2D4E7-3D20-9D9C-A7A5-4ADF86B0CF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203859" y="-163069"/>
            <a:ext cx="3524992" cy="4086657"/>
          </a:xfrm>
          <a:prstGeom prst="rect">
            <a:avLst/>
          </a:prstGeom>
        </p:spPr>
      </p:pic>
      <p:pic>
        <p:nvPicPr>
          <p:cNvPr id="21" name="Picture 21" descr="A group of people posing for a photo in front of a red truck&#10;&#10;Description automatically generated">
            <a:extLst>
              <a:ext uri="{FF2B5EF4-FFF2-40B4-BE49-F238E27FC236}">
                <a16:creationId xmlns:a16="http://schemas.microsoft.com/office/drawing/2014/main" id="{B091DA95-30C2-876D-B442-D7AF97A6E87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43257" y="-407043"/>
            <a:ext cx="3683329" cy="3387072"/>
          </a:xfrm>
          <a:prstGeom prst="rect">
            <a:avLst/>
          </a:prstGeom>
        </p:spPr>
      </p:pic>
      <p:pic>
        <p:nvPicPr>
          <p:cNvPr id="20" name="Picture 20">
            <a:extLst>
              <a:ext uri="{FF2B5EF4-FFF2-40B4-BE49-F238E27FC236}">
                <a16:creationId xmlns:a16="http://schemas.microsoft.com/office/drawing/2014/main" id="{372DCECB-EAE9-8D0D-4F4F-76FE446895A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65568" y="4800599"/>
            <a:ext cx="3336966" cy="2224644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13601851-383B-F003-DD10-F0DA62B72341}"/>
              </a:ext>
            </a:extLst>
          </p:cNvPr>
          <p:cNvSpPr/>
          <p:nvPr/>
        </p:nvSpPr>
        <p:spPr>
          <a:xfrm>
            <a:off x="2800598" y="1721922"/>
            <a:ext cx="6571012" cy="11677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DDA254-6417-8C51-D897-BA45B81291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9515" y="1447017"/>
            <a:ext cx="7081683" cy="1172346"/>
          </a:xfrm>
          <a:solidFill>
            <a:srgbClr val="0172BB"/>
          </a:solidFill>
          <a:ln w="28575">
            <a:solidFill>
              <a:srgbClr val="0173BC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5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Hall Park Learner</a:t>
            </a:r>
            <a:endParaRPr lang="en-US" sz="5400">
              <a:solidFill>
                <a:schemeClr val="bg1"/>
              </a:solidFill>
              <a:latin typeface="Arial" panose="020B0604020202020204" pitchFamily="34" charset="0"/>
              <a:ea typeface="Calibri Light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60332A5-244F-0EB6-E288-9E6DD7AEF74F}"/>
              </a:ext>
            </a:extLst>
          </p:cNvPr>
          <p:cNvSpPr/>
          <p:nvPr/>
        </p:nvSpPr>
        <p:spPr>
          <a:xfrm>
            <a:off x="2519516" y="2622947"/>
            <a:ext cx="7081684" cy="2839064"/>
          </a:xfrm>
          <a:prstGeom prst="rect">
            <a:avLst/>
          </a:prstGeom>
          <a:solidFill>
            <a:srgbClr val="0172BB"/>
          </a:solidFill>
          <a:ln w="28575">
            <a:solidFill>
              <a:srgbClr val="0173B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0C2AFB21-364D-8CB1-F0B2-83B36B24E9C1}"/>
              </a:ext>
            </a:extLst>
          </p:cNvPr>
          <p:cNvSpPr txBox="1">
            <a:spLocks/>
          </p:cNvSpPr>
          <p:nvPr/>
        </p:nvSpPr>
        <p:spPr>
          <a:xfrm>
            <a:off x="2711119" y="2859495"/>
            <a:ext cx="3448664" cy="2114499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ard-working</a:t>
            </a:r>
            <a:endParaRPr kumimoji="0" lang="en-US" sz="3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mbitious</a:t>
            </a:r>
            <a:endParaRPr kumimoji="0" lang="en-US" sz="3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earner</a:t>
            </a:r>
            <a:endParaRPr kumimoji="0" lang="en-US" sz="3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eader</a:t>
            </a:r>
            <a:endParaRPr kumimoji="0" lang="en-US" sz="3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pPr marL="2286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4C713D-CFE4-5F4B-7BB0-3E9D9957B731}"/>
              </a:ext>
            </a:extLst>
          </p:cNvPr>
          <p:cNvSpPr txBox="1"/>
          <p:nvPr/>
        </p:nvSpPr>
        <p:spPr>
          <a:xfrm>
            <a:off x="6253188" y="2859495"/>
            <a:ext cx="3528121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articipant</a:t>
            </a:r>
            <a:r>
              <a:rPr kumimoji="0" lang="en-US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mbassador</a:t>
            </a:r>
            <a:r>
              <a:rPr kumimoji="0" lang="en-US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esilient</a:t>
            </a:r>
            <a:r>
              <a:rPr kumimoji="0" lang="en-US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ind</a:t>
            </a: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0285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86B24-C4EC-2E34-8C4A-E4251316D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B17C3D5-14D4-FB03-6603-EB46D86BA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188376"/>
            <a:ext cx="10515600" cy="1325563"/>
          </a:xfrm>
        </p:spPr>
        <p:txBody>
          <a:bodyPr/>
          <a:lstStyle/>
          <a:p>
            <a:r>
              <a:rPr lang="en-GB"/>
              <a:t>Contacting the school</a:t>
            </a:r>
          </a:p>
        </p:txBody>
      </p:sp>
      <p:pic>
        <p:nvPicPr>
          <p:cNvPr id="4098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7603540-ABF0-2C7B-8738-F63530433D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39" b="2851"/>
          <a:stretch/>
        </p:blipFill>
        <p:spPr bwMode="auto">
          <a:xfrm>
            <a:off x="647315" y="1679944"/>
            <a:ext cx="3037036" cy="2987749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A screen shot of a contact form&#10;&#10;AI-generated content may be incorrect.">
            <a:extLst>
              <a:ext uri="{FF2B5EF4-FFF2-40B4-BE49-F238E27FC236}">
                <a16:creationId xmlns:a16="http://schemas.microsoft.com/office/drawing/2014/main" id="{65B95A20-AE2E-DBF7-60DA-098AEE45D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813" y="1645983"/>
            <a:ext cx="4979384" cy="409559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390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697B519-CF23-2488-3D3E-3F7F2A6E0334}"/>
              </a:ext>
            </a:extLst>
          </p:cNvPr>
          <p:cNvSpPr txBox="1"/>
          <p:nvPr/>
        </p:nvSpPr>
        <p:spPr>
          <a:xfrm>
            <a:off x="1022940" y="2151727"/>
            <a:ext cx="1014611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 Dolman</a:t>
            </a:r>
            <a:br>
              <a:rPr lang="en-GB" sz="4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Assistant Headteacher</a:t>
            </a:r>
            <a:br>
              <a:rPr lang="en-GB" sz="9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2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Development and Student Experience​</a:t>
            </a:r>
            <a:br>
              <a:rPr lang="en-GB" sz="3200" b="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Collier House</a:t>
            </a:r>
            <a:endParaRPr lang="en-GB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68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36EA2-EAAD-977E-B601-D9C48B0AB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E583505-4385-A7D1-6997-82A6B9186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Personal Development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4EF8EF2-F1D2-4D75-9455-16236FFC1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en-GB"/>
              <a:t>Students have 1 lesson per week on a rolling programme</a:t>
            </a:r>
            <a:r>
              <a:rPr lang="en-US"/>
              <a:t>​</a:t>
            </a:r>
          </a:p>
          <a:p>
            <a:pPr indent="484188" fontAlgn="base"/>
            <a:r>
              <a:rPr lang="en-GB"/>
              <a:t>PSHE  </a:t>
            </a:r>
            <a:r>
              <a:rPr lang="en-GB" i="1"/>
              <a:t>(personal, social, health education</a:t>
            </a:r>
            <a:r>
              <a:rPr lang="en-US" i="1"/>
              <a:t>)</a:t>
            </a:r>
          </a:p>
          <a:p>
            <a:pPr indent="484188" fontAlgn="base"/>
            <a:r>
              <a:rPr lang="en-GB"/>
              <a:t>RSE   </a:t>
            </a:r>
            <a:r>
              <a:rPr lang="en-GB" i="1"/>
              <a:t>(relationships and sex education</a:t>
            </a:r>
            <a:r>
              <a:rPr lang="en-US" i="1"/>
              <a:t>)</a:t>
            </a:r>
          </a:p>
          <a:p>
            <a:pPr indent="484188" fontAlgn="base"/>
            <a:r>
              <a:rPr lang="en-GB"/>
              <a:t>SMSC  </a:t>
            </a:r>
            <a:r>
              <a:rPr lang="en-GB" i="1"/>
              <a:t>(spiritual, moral, social, cultural</a:t>
            </a:r>
            <a:r>
              <a:rPr lang="en-US" i="1"/>
              <a:t>)</a:t>
            </a:r>
          </a:p>
          <a:p>
            <a:pPr indent="484188" fontAlgn="base"/>
            <a:r>
              <a:rPr lang="en-GB"/>
              <a:t>Citizenship  </a:t>
            </a:r>
            <a:r>
              <a:rPr lang="en-GB" i="1"/>
              <a:t>(democracy, politics, parliament, voting)</a:t>
            </a:r>
            <a:r>
              <a:rPr lang="en-US" i="1"/>
              <a:t> </a:t>
            </a:r>
            <a:r>
              <a:rPr lang="en-US"/>
              <a:t>​</a:t>
            </a:r>
          </a:p>
          <a:p>
            <a:pPr indent="484188" fontAlgn="base"/>
            <a:r>
              <a:rPr lang="en-GB"/>
              <a:t>Careers and aspirations</a:t>
            </a:r>
          </a:p>
          <a:p>
            <a:pPr fontAlgn="base">
              <a:buNone/>
            </a:pPr>
            <a:endParaRPr lang="en-GB"/>
          </a:p>
          <a:p>
            <a:pPr fontAlgn="base">
              <a:buNone/>
            </a:pPr>
            <a:r>
              <a:rPr lang="en-US"/>
              <a:t>Enriched by a comprehensive trips and visits </a:t>
            </a:r>
            <a:r>
              <a:rPr lang="en-US" err="1"/>
              <a:t>programme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696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72B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BE28B1-358D-E934-6C0A-73517F144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02078-139D-9DE2-3643-125F0ADB8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205" y="291626"/>
            <a:ext cx="11303292" cy="1325563"/>
          </a:xfrm>
        </p:spPr>
        <p:txBody>
          <a:bodyPr/>
          <a:lstStyle/>
          <a:p>
            <a:pPr algn="l"/>
            <a:r>
              <a:rPr lang="en-GB"/>
              <a:t>Trips this year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FFED676-9F51-FBDC-26F0-F2E44E7DAA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4938811"/>
              </p:ext>
            </p:extLst>
          </p:nvPr>
        </p:nvGraphicFramePr>
        <p:xfrm>
          <a:off x="2693433" y="1914979"/>
          <a:ext cx="6804836" cy="30280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6067">
                  <a:extLst>
                    <a:ext uri="{9D8B030D-6E8A-4147-A177-3AD203B41FA5}">
                      <a16:colId xmlns:a16="http://schemas.microsoft.com/office/drawing/2014/main" val="846950728"/>
                    </a:ext>
                  </a:extLst>
                </a:gridCol>
                <a:gridCol w="3338769">
                  <a:extLst>
                    <a:ext uri="{9D8B030D-6E8A-4147-A177-3AD203B41FA5}">
                      <a16:colId xmlns:a16="http://schemas.microsoft.com/office/drawing/2014/main" val="2405168392"/>
                    </a:ext>
                  </a:extLst>
                </a:gridCol>
              </a:tblGrid>
              <a:tr h="878399">
                <a:tc>
                  <a:txBody>
                    <a:bodyPr/>
                    <a:lstStyle/>
                    <a:p>
                      <a:pPr algn="ctr"/>
                      <a:r>
                        <a:rPr lang="en-GB" sz="2800" b="0" i="1">
                          <a:solidFill>
                            <a:schemeClr val="bg1"/>
                          </a:solidFill>
                        </a:rPr>
                        <a:t>Where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i="1">
                          <a:solidFill>
                            <a:schemeClr val="bg1"/>
                          </a:solidFill>
                        </a:rPr>
                        <a:t>When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0232481"/>
                  </a:ext>
                </a:extLst>
              </a:tr>
              <a:tr h="1074821">
                <a:tc>
                  <a:txBody>
                    <a:bodyPr/>
                    <a:lstStyle/>
                    <a:p>
                      <a:pPr algn="ctr"/>
                      <a:r>
                        <a:rPr lang="en-GB" sz="2800" b="1" err="1">
                          <a:solidFill>
                            <a:schemeClr val="bg1"/>
                          </a:solidFill>
                        </a:rPr>
                        <a:t>Walesby</a:t>
                      </a:r>
                      <a:endParaRPr lang="en-GB" sz="28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solidFill>
                            <a:schemeClr val="bg1"/>
                          </a:solidFill>
                        </a:rPr>
                        <a:t>13 – 16 October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2237023"/>
                  </a:ext>
                </a:extLst>
              </a:tr>
              <a:tr h="1074821">
                <a:tc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solidFill>
                            <a:schemeClr val="bg1"/>
                          </a:solidFill>
                        </a:rPr>
                        <a:t>Southwell Minster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solidFill>
                            <a:schemeClr val="bg1"/>
                          </a:solidFill>
                        </a:rPr>
                        <a:t>19 November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99141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62064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0C31687-7219-3C07-4A67-5E83D2FA5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8605" y="23019"/>
            <a:ext cx="5271977" cy="1325563"/>
          </a:xfrm>
        </p:spPr>
        <p:txBody>
          <a:bodyPr>
            <a:normAutofit/>
          </a:bodyPr>
          <a:lstStyle/>
          <a:p>
            <a:pPr algn="l"/>
            <a:r>
              <a:rPr lang="en-GB"/>
              <a:t>Co Curricular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83CBF4D-8FB7-0054-9E5A-E3D3FD9C8E88}"/>
              </a:ext>
            </a:extLst>
          </p:cNvPr>
          <p:cNvSpPr txBox="1"/>
          <p:nvPr/>
        </p:nvSpPr>
        <p:spPr>
          <a:xfrm>
            <a:off x="6438605" y="1348582"/>
            <a:ext cx="5271976" cy="4465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en-US"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Curriculum plus booklet</a:t>
            </a:r>
          </a:p>
          <a:p>
            <a:pPr fontAlgn="base">
              <a:lnSpc>
                <a:spcPts val="3100"/>
              </a:lnSpc>
            </a:pPr>
            <a:endParaRPr lang="en-US" sz="28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ts val="3100"/>
              </a:lnSpc>
            </a:pPr>
            <a:r>
              <a:rPr lang="en-US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 50 clubs running ​during lunchtime and after school​​</a:t>
            </a:r>
          </a:p>
          <a:p>
            <a:pPr fontAlgn="base">
              <a:lnSpc>
                <a:spcPts val="3100"/>
              </a:lnSpc>
            </a:pPr>
            <a:endParaRPr lang="en-US" sz="28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ts val="3100"/>
              </a:lnSpc>
            </a:pPr>
            <a:r>
              <a:rPr lang="en-US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 encourage your child to get involved – everyone should aim for at least 10 sessions​</a:t>
            </a:r>
          </a:p>
          <a:p>
            <a:pPr fontAlgn="base">
              <a:lnSpc>
                <a:spcPts val="3100"/>
              </a:lnSpc>
            </a:pPr>
            <a:endParaRPr lang="en-US" sz="28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ts val="3100"/>
              </a:lnSpc>
            </a:pPr>
            <a:r>
              <a:rPr lang="en-US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details can be found on our website</a:t>
            </a:r>
            <a:endParaRPr lang="en-US" sz="14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471DE9-0154-0A34-A4B0-B6012531C8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30201"/>
            <a:ext cx="6096000" cy="8563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0722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32A630-56C2-A986-61C7-1779E58A7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9F16366-4BC5-A5F3-160A-907686547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23825"/>
            <a:ext cx="10515600" cy="1325563"/>
          </a:xfrm>
        </p:spPr>
        <p:txBody>
          <a:bodyPr/>
          <a:lstStyle/>
          <a:p>
            <a:r>
              <a:rPr lang="en-GB"/>
              <a:t>Pledges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A359BC3-6FB1-5ACE-E10D-3183012C8C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400" y="1449388"/>
            <a:ext cx="10071100" cy="4667250"/>
          </a:xfrm>
        </p:spPr>
        <p:txBody>
          <a:bodyPr>
            <a:noAutofit/>
          </a:bodyPr>
          <a:lstStyle/>
          <a:p>
            <a:pPr marL="901700" indent="-635000" fontAlgn="base">
              <a:lnSpc>
                <a:spcPts val="2500"/>
              </a:lnSpc>
              <a:buFont typeface="+mj-lt"/>
              <a:buAutoNum type="arabicPeriod"/>
            </a:pPr>
            <a:r>
              <a:rPr lang="en-US" sz="2400"/>
              <a:t>To successfully participate in residential trips.​</a:t>
            </a:r>
          </a:p>
          <a:p>
            <a:pPr marL="901700" indent="-635000" fontAlgn="base">
              <a:lnSpc>
                <a:spcPts val="2500"/>
              </a:lnSpc>
              <a:buFont typeface="+mj-lt"/>
              <a:buAutoNum type="arabicPeriod"/>
            </a:pPr>
            <a:r>
              <a:rPr lang="en-US" sz="2400"/>
              <a:t>To represent the academy in sports.​</a:t>
            </a:r>
          </a:p>
          <a:p>
            <a:pPr marL="901700" indent="-635000" fontAlgn="base">
              <a:lnSpc>
                <a:spcPts val="2500"/>
              </a:lnSpc>
              <a:buFont typeface="+mj-lt"/>
              <a:buAutoNum type="arabicPeriod"/>
            </a:pPr>
            <a:r>
              <a:rPr lang="en-US" sz="2400"/>
              <a:t>To contribute to Academy Performing Arts events.​</a:t>
            </a:r>
          </a:p>
          <a:p>
            <a:pPr marL="901700" indent="-635000" fontAlgn="base">
              <a:lnSpc>
                <a:spcPts val="2500"/>
              </a:lnSpc>
              <a:buFont typeface="+mj-lt"/>
              <a:buAutoNum type="arabicPeriod"/>
            </a:pPr>
            <a:r>
              <a:rPr lang="en-US" sz="2400"/>
              <a:t>To organize and actively participate in 6 different activities.​</a:t>
            </a:r>
          </a:p>
          <a:p>
            <a:pPr marL="901700" indent="-635000" fontAlgn="base">
              <a:lnSpc>
                <a:spcPts val="2500"/>
              </a:lnSpc>
              <a:buFont typeface="+mj-lt"/>
              <a:buAutoNum type="arabicPeriod"/>
            </a:pPr>
            <a:r>
              <a:rPr lang="en-US" sz="2400"/>
              <a:t>To organize and actively participate in 3 fundraising events.​</a:t>
            </a:r>
          </a:p>
          <a:p>
            <a:pPr marL="901700" indent="-635000" fontAlgn="base">
              <a:lnSpc>
                <a:spcPts val="2500"/>
              </a:lnSpc>
              <a:buFont typeface="+mj-lt"/>
              <a:buAutoNum type="arabicPeriod"/>
            </a:pPr>
            <a:r>
              <a:rPr lang="en-US" sz="2400"/>
              <a:t>To represent the Academy/House in 10 different events.​</a:t>
            </a:r>
          </a:p>
          <a:p>
            <a:pPr marL="901700" indent="-635000" fontAlgn="base">
              <a:lnSpc>
                <a:spcPts val="2500"/>
              </a:lnSpc>
              <a:buFont typeface="+mj-lt"/>
              <a:buAutoNum type="arabicPeriod"/>
            </a:pPr>
            <a:r>
              <a:rPr lang="en-US" sz="2400"/>
              <a:t>To take part in community projects.​</a:t>
            </a:r>
          </a:p>
          <a:p>
            <a:pPr marL="901700" indent="-635000" fontAlgn="base">
              <a:lnSpc>
                <a:spcPts val="2500"/>
              </a:lnSpc>
              <a:buFont typeface="+mj-lt"/>
              <a:buAutoNum type="arabicPeriod"/>
            </a:pPr>
            <a:r>
              <a:rPr lang="en-US" sz="2400"/>
              <a:t>To participate in activities that support others within the academy.​</a:t>
            </a:r>
          </a:p>
          <a:p>
            <a:pPr marL="901700" indent="-635000" fontAlgn="base">
              <a:lnSpc>
                <a:spcPts val="2500"/>
              </a:lnSpc>
              <a:buFont typeface="+mj-lt"/>
              <a:buAutoNum type="arabicPeriod"/>
            </a:pPr>
            <a:r>
              <a:rPr lang="en-US" sz="2400"/>
              <a:t>To attend cultural or sports events out of school.​</a:t>
            </a:r>
          </a:p>
          <a:p>
            <a:pPr marL="901700" indent="-635000" fontAlgn="base">
              <a:lnSpc>
                <a:spcPts val="2500"/>
              </a:lnSpc>
              <a:buFont typeface="+mj-lt"/>
              <a:buAutoNum type="arabicPeriod"/>
            </a:pPr>
            <a:r>
              <a:rPr lang="en-US" sz="2400"/>
              <a:t>To read 3 novels per year and complete a book review for each.</a:t>
            </a:r>
          </a:p>
        </p:txBody>
      </p:sp>
      <p:pic>
        <p:nvPicPr>
          <p:cNvPr id="6146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28F58374-B51A-6439-4626-928D1C6AC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9487" y="93513"/>
            <a:ext cx="2728913" cy="271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14866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9814C6-FDE6-E10D-192D-3D08DE88D5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1CF1396-7914-D465-2390-AF54F439D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365125"/>
            <a:ext cx="10706101" cy="1325563"/>
          </a:xfrm>
        </p:spPr>
        <p:txBody>
          <a:bodyPr/>
          <a:lstStyle/>
          <a:p>
            <a:r>
              <a:rPr lang="en-GB"/>
              <a:t>Anti-bullying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CA3567A-BA56-3DC3-55E0-3AA22B449D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699" y="1825625"/>
            <a:ext cx="7874001" cy="4351338"/>
          </a:xfrm>
        </p:spPr>
        <p:txBody>
          <a:bodyPr>
            <a:normAutofit lnSpcReduction="10000"/>
          </a:bodyPr>
          <a:lstStyle/>
          <a:p>
            <a:pPr marL="0" indent="0" fontAlgn="base">
              <a:lnSpc>
                <a:spcPct val="100000"/>
              </a:lnSpc>
              <a:buNone/>
            </a:pPr>
            <a:r>
              <a:rPr lang="en-US"/>
              <a:t>STOP​</a:t>
            </a:r>
          </a:p>
          <a:p>
            <a:pPr marL="0" indent="0" fontAlgn="base">
              <a:lnSpc>
                <a:spcPct val="100000"/>
              </a:lnSpc>
              <a:buNone/>
            </a:pPr>
            <a:r>
              <a:rPr lang="en-US"/>
              <a:t>Anti-Bullying Alliance and Princess Diana Trust​</a:t>
            </a:r>
          </a:p>
          <a:p>
            <a:pPr marL="0" indent="0" fontAlgn="base">
              <a:lnSpc>
                <a:spcPct val="100000"/>
              </a:lnSpc>
              <a:buNone/>
            </a:pPr>
            <a:r>
              <a:rPr lang="en-US"/>
              <a:t>Anti-bullying Week and our own annual event: Power for Good​</a:t>
            </a:r>
          </a:p>
          <a:p>
            <a:pPr marL="0" indent="0" fontAlgn="base">
              <a:buNone/>
            </a:pPr>
            <a:endParaRPr lang="en-US"/>
          </a:p>
          <a:p>
            <a:pPr marL="0" indent="0" fontAlgn="base">
              <a:buNone/>
            </a:pPr>
            <a:r>
              <a:rPr lang="en-US"/>
              <a:t>Report bullying to:</a:t>
            </a:r>
            <a:r>
              <a:rPr lang="en-GB"/>
              <a:t>​</a:t>
            </a:r>
          </a:p>
          <a:p>
            <a:pPr marL="812800" fontAlgn="base"/>
            <a:r>
              <a:rPr lang="en-US"/>
              <a:t>Member of staff​</a:t>
            </a:r>
          </a:p>
          <a:p>
            <a:pPr marL="812800" fontAlgn="base"/>
            <a:r>
              <a:rPr lang="en-US"/>
              <a:t>Anti-bullying box​</a:t>
            </a:r>
          </a:p>
          <a:p>
            <a:pPr marL="812800" fontAlgn="base"/>
            <a:r>
              <a:rPr lang="en-US"/>
              <a:t>anti-bullying@hallparkacademy.org.uk​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97AE5E63-1D31-B8B0-1844-BCF8CB57D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3489" y="377825"/>
            <a:ext cx="2690812" cy="38062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5358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FCCAE-E1D8-BC10-3853-44E7F89DC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489BCADC-B82C-D422-A9C0-08037A95BD2D}"/>
              </a:ext>
            </a:extLst>
          </p:cNvPr>
          <p:cNvSpPr txBox="1"/>
          <p:nvPr/>
        </p:nvSpPr>
        <p:spPr>
          <a:xfrm>
            <a:off x="1022940" y="2151727"/>
            <a:ext cx="1014611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Ms Brooks</a:t>
            </a:r>
            <a:br>
              <a:rPr lang="en-GB" sz="4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Deputy Headteacher</a:t>
            </a:r>
            <a:br>
              <a:rPr lang="en-GB" sz="9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2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Curriculum​</a:t>
            </a:r>
            <a:br>
              <a:rPr lang="en-GB" sz="3200" b="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Astle House</a:t>
            </a:r>
            <a:endParaRPr lang="en-GB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0952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72B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12B521-855C-378B-C0E8-08C30AD475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A4D35-0B39-D15E-2004-DCF392EC5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204" y="36446"/>
            <a:ext cx="11303292" cy="1325563"/>
          </a:xfrm>
        </p:spPr>
        <p:txBody>
          <a:bodyPr/>
          <a:lstStyle/>
          <a:p>
            <a:pPr algn="l"/>
            <a:r>
              <a:rPr lang="en-GB"/>
              <a:t>Our curriculum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D9B9426-7C58-6C49-CC39-4E5F23D15E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2058037"/>
              </p:ext>
            </p:extLst>
          </p:nvPr>
        </p:nvGraphicFramePr>
        <p:xfrm>
          <a:off x="518113" y="1362009"/>
          <a:ext cx="11155475" cy="510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6087">
                  <a:extLst>
                    <a:ext uri="{9D8B030D-6E8A-4147-A177-3AD203B41FA5}">
                      <a16:colId xmlns:a16="http://schemas.microsoft.com/office/drawing/2014/main" val="846950728"/>
                    </a:ext>
                  </a:extLst>
                </a:gridCol>
                <a:gridCol w="3607562">
                  <a:extLst>
                    <a:ext uri="{9D8B030D-6E8A-4147-A177-3AD203B41FA5}">
                      <a16:colId xmlns:a16="http://schemas.microsoft.com/office/drawing/2014/main" val="2405168392"/>
                    </a:ext>
                  </a:extLst>
                </a:gridCol>
                <a:gridCol w="3671826">
                  <a:extLst>
                    <a:ext uri="{9D8B030D-6E8A-4147-A177-3AD203B41FA5}">
                      <a16:colId xmlns:a16="http://schemas.microsoft.com/office/drawing/2014/main" val="1974560593"/>
                    </a:ext>
                  </a:extLst>
                </a:gridCol>
              </a:tblGrid>
              <a:tr h="525049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1">
                          <a:solidFill>
                            <a:schemeClr val="bg1"/>
                          </a:solidFill>
                        </a:rPr>
                        <a:t>Engage…</a:t>
                      </a: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1">
                          <a:solidFill>
                            <a:srgbClr val="0172BB"/>
                          </a:solidFill>
                        </a:rPr>
                        <a:t>Equip…</a:t>
                      </a: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172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1">
                          <a:solidFill>
                            <a:schemeClr val="bg1"/>
                          </a:solidFill>
                        </a:rPr>
                        <a:t>Enrich…</a:t>
                      </a: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0232481"/>
                  </a:ext>
                </a:extLst>
              </a:tr>
              <a:tr h="2139071">
                <a:tc>
                  <a:txBody>
                    <a:bodyPr/>
                    <a:lstStyle/>
                    <a:p>
                      <a:pPr marL="265113" indent="0" algn="l"/>
                      <a:r>
                        <a:rPr lang="en-GB" sz="2200" b="1">
                          <a:solidFill>
                            <a:schemeClr val="bg1"/>
                          </a:solidFill>
                        </a:rPr>
                        <a:t>students with a broad and balanced range of opportunities that are carefully sequenced to enable progression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172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indent="0" algn="l"/>
                      <a:r>
                        <a:rPr lang="en-GB" sz="2200" b="1">
                          <a:solidFill>
                            <a:srgbClr val="0172BB"/>
                          </a:solidFill>
                        </a:rPr>
                        <a:t>students with the knowledge and skills to succeed in education and participate fully in the modern world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172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172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172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172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65113" indent="0" algn="l"/>
                      <a:r>
                        <a:rPr lang="en-GB" sz="2200" b="1">
                          <a:solidFill>
                            <a:schemeClr val="bg1"/>
                          </a:solidFill>
                        </a:rPr>
                        <a:t>students’ experiences through deep and challenging learning within and beyond the classroom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172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2237023"/>
                  </a:ext>
                </a:extLst>
              </a:tr>
              <a:tr h="2374672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chemeClr val="bg1"/>
                          </a:solidFill>
                        </a:rPr>
                        <a:t>Wide range of subjects available to all students throughout their time at school​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chemeClr val="bg1"/>
                          </a:solidFill>
                        </a:rPr>
                        <a:t>Appropriate pathways​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chemeClr val="bg1"/>
                          </a:solidFill>
                        </a:rPr>
                        <a:t>Sixth Form study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172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rgbClr val="0172BB"/>
                          </a:solidFill>
                        </a:rPr>
                        <a:t>Hall Park Values​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rgbClr val="0172BB"/>
                          </a:solidFill>
                        </a:rPr>
                        <a:t>Pledges ​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rgbClr val="0172BB"/>
                          </a:solidFill>
                        </a:rPr>
                        <a:t>Study skills and revision​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rgbClr val="0172BB"/>
                          </a:solidFill>
                        </a:rPr>
                        <a:t>Reading ​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rgbClr val="0172BB"/>
                          </a:solidFill>
                        </a:rPr>
                        <a:t>Personal development​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rgbClr val="0172BB"/>
                          </a:solidFill>
                        </a:rPr>
                        <a:t>Careers</a:t>
                      </a:r>
                    </a:p>
                  </a:txBody>
                  <a:tcPr>
                    <a:lnL w="12700" cap="flat" cmpd="sng" algn="ctr">
                      <a:solidFill>
                        <a:srgbClr val="0172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172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172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172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chemeClr val="bg1"/>
                          </a:solidFill>
                        </a:rPr>
                        <a:t>Co-curricular activities​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chemeClr val="bg1"/>
                          </a:solidFill>
                        </a:rPr>
                        <a:t>Trips​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chemeClr val="bg1"/>
                          </a:solidFill>
                        </a:rPr>
                        <a:t>D of E Awards​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chemeClr val="bg1"/>
                          </a:solidFill>
                        </a:rPr>
                        <a:t>Aspirations and achievement opportunities​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200" b="0">
                          <a:solidFill>
                            <a:schemeClr val="bg1"/>
                          </a:solidFill>
                        </a:rPr>
                        <a:t>Special events</a:t>
                      </a:r>
                    </a:p>
                  </a:txBody>
                  <a:tcPr>
                    <a:lnL w="12700" cap="flat" cmpd="sng" algn="ctr">
                      <a:solidFill>
                        <a:srgbClr val="0172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99141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19968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72B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98A88E-929F-BAF7-F1DE-4CF515D4B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C706DF-D564-67B5-D241-9E0BA9273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204" y="36446"/>
            <a:ext cx="11303292" cy="1325563"/>
          </a:xfrm>
        </p:spPr>
        <p:txBody>
          <a:bodyPr/>
          <a:lstStyle/>
          <a:p>
            <a:pPr algn="l"/>
            <a:r>
              <a:rPr lang="en-GB"/>
              <a:t>Our curriculum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B2D526F-A005-3559-0054-1EC112012126}"/>
              </a:ext>
            </a:extLst>
          </p:cNvPr>
          <p:cNvGrpSpPr/>
          <p:nvPr/>
        </p:nvGrpSpPr>
        <p:grpSpPr>
          <a:xfrm>
            <a:off x="1744476" y="1362009"/>
            <a:ext cx="8703049" cy="2342893"/>
            <a:chOff x="1776123" y="1637413"/>
            <a:chExt cx="8703049" cy="2342893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F3ED686-8F9D-956C-707D-BAF2F0850D7F}"/>
                </a:ext>
              </a:extLst>
            </p:cNvPr>
            <p:cNvSpPr/>
            <p:nvPr/>
          </p:nvSpPr>
          <p:spPr>
            <a:xfrm>
              <a:off x="1776123" y="2377144"/>
              <a:ext cx="8703049" cy="1236508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20000"/>
                    <a:lumOff val="80000"/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F4F944F-38B1-E6B7-A7FF-EC10BCEB4E61}"/>
                </a:ext>
              </a:extLst>
            </p:cNvPr>
            <p:cNvCxnSpPr/>
            <p:nvPr/>
          </p:nvCxnSpPr>
          <p:spPr>
            <a:xfrm>
              <a:off x="5427059" y="1638305"/>
              <a:ext cx="0" cy="2342001"/>
            </a:xfrm>
            <a:prstGeom prst="line">
              <a:avLst/>
            </a:prstGeom>
            <a:ln w="5715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4DE09801-7D9D-78FE-8F3D-FBDE0B97CC59}"/>
                </a:ext>
              </a:extLst>
            </p:cNvPr>
            <p:cNvCxnSpPr/>
            <p:nvPr/>
          </p:nvCxnSpPr>
          <p:spPr>
            <a:xfrm>
              <a:off x="7772078" y="1638305"/>
              <a:ext cx="0" cy="2342001"/>
            </a:xfrm>
            <a:prstGeom prst="line">
              <a:avLst/>
            </a:prstGeom>
            <a:ln w="5715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E5C012A-AD12-4B1B-5B2A-66DD4EC9CC02}"/>
                </a:ext>
              </a:extLst>
            </p:cNvPr>
            <p:cNvSpPr/>
            <p:nvPr/>
          </p:nvSpPr>
          <p:spPr>
            <a:xfrm>
              <a:off x="8983963" y="2455522"/>
              <a:ext cx="919611" cy="1077218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>
                  <a:solidFill>
                    <a:srgbClr val="00B0F0"/>
                  </a:solidFill>
                </a:rPr>
                <a:t>Year</a:t>
              </a:r>
            </a:p>
            <a:p>
              <a:pPr algn="ctr"/>
              <a:r>
                <a:rPr lang="en-GB" sz="3200" b="1">
                  <a:solidFill>
                    <a:srgbClr val="00B0F0"/>
                  </a:solidFill>
                </a:rPr>
                <a:t>13</a:t>
              </a:r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30F2B822-81A0-4BE2-E69F-7A4819632EFE}"/>
                </a:ext>
              </a:extLst>
            </p:cNvPr>
            <p:cNvGrpSpPr/>
            <p:nvPr/>
          </p:nvGrpSpPr>
          <p:grpSpPr>
            <a:xfrm>
              <a:off x="2175562" y="2455522"/>
              <a:ext cx="1160859" cy="1077218"/>
              <a:chOff x="699776" y="3165675"/>
              <a:chExt cx="1160859" cy="1077218"/>
            </a:xfrm>
          </p:grpSpPr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A3594232-08C4-4CFE-175F-A3CF11977E44}"/>
                  </a:ext>
                </a:extLst>
              </p:cNvPr>
              <p:cNvSpPr/>
              <p:nvPr/>
            </p:nvSpPr>
            <p:spPr>
              <a:xfrm>
                <a:off x="699776" y="3165675"/>
                <a:ext cx="919611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3200" b="1">
                    <a:solidFill>
                      <a:srgbClr val="0078C6"/>
                    </a:solidFill>
                  </a:rPr>
                  <a:t>Year</a:t>
                </a:r>
              </a:p>
              <a:p>
                <a:pPr algn="ctr"/>
                <a:r>
                  <a:rPr lang="en-GB" sz="3200" b="1">
                    <a:solidFill>
                      <a:srgbClr val="0078C6"/>
                    </a:solidFill>
                  </a:rPr>
                  <a:t>7</a:t>
                </a:r>
              </a:p>
            </p:txBody>
          </p:sp>
          <p:sp>
            <p:nvSpPr>
              <p:cNvPr id="31" name="Pentagon 3">
                <a:extLst>
                  <a:ext uri="{FF2B5EF4-FFF2-40B4-BE49-F238E27FC236}">
                    <a16:creationId xmlns:a16="http://schemas.microsoft.com/office/drawing/2014/main" id="{C43DBE93-84FA-6AF9-E047-35789DF7D46B}"/>
                  </a:ext>
                </a:extLst>
              </p:cNvPr>
              <p:cNvSpPr/>
              <p:nvPr/>
            </p:nvSpPr>
            <p:spPr>
              <a:xfrm>
                <a:off x="1645513" y="3586718"/>
                <a:ext cx="215122" cy="235131"/>
              </a:xfrm>
              <a:prstGeom prst="homePlat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1BC3046-45AD-2F04-134B-65495A1E6D1A}"/>
                </a:ext>
              </a:extLst>
            </p:cNvPr>
            <p:cNvGrpSpPr/>
            <p:nvPr/>
          </p:nvGrpSpPr>
          <p:grpSpPr>
            <a:xfrm>
              <a:off x="3310294" y="2456790"/>
              <a:ext cx="1160860" cy="1077218"/>
              <a:chOff x="1834509" y="3166943"/>
              <a:chExt cx="1160860" cy="1077218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DBDBBF96-13A9-6356-9CE7-4B6F088543F2}"/>
                  </a:ext>
                </a:extLst>
              </p:cNvPr>
              <p:cNvSpPr/>
              <p:nvPr/>
            </p:nvSpPr>
            <p:spPr>
              <a:xfrm>
                <a:off x="1834509" y="3166943"/>
                <a:ext cx="919611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3200" b="1">
                    <a:solidFill>
                      <a:srgbClr val="0078C6"/>
                    </a:solidFill>
                  </a:rPr>
                  <a:t>Year</a:t>
                </a:r>
              </a:p>
              <a:p>
                <a:pPr algn="ctr"/>
                <a:r>
                  <a:rPr lang="en-GB" sz="3200" b="1">
                    <a:solidFill>
                      <a:srgbClr val="0078C6"/>
                    </a:solidFill>
                  </a:rPr>
                  <a:t>8</a:t>
                </a:r>
              </a:p>
            </p:txBody>
          </p:sp>
          <p:sp>
            <p:nvSpPr>
              <p:cNvPr id="29" name="Pentagon 11">
                <a:extLst>
                  <a:ext uri="{FF2B5EF4-FFF2-40B4-BE49-F238E27FC236}">
                    <a16:creationId xmlns:a16="http://schemas.microsoft.com/office/drawing/2014/main" id="{E324EDFC-2FD6-941A-79AE-C98BEF0C9079}"/>
                  </a:ext>
                </a:extLst>
              </p:cNvPr>
              <p:cNvSpPr/>
              <p:nvPr/>
            </p:nvSpPr>
            <p:spPr>
              <a:xfrm>
                <a:off x="2780247" y="3586718"/>
                <a:ext cx="215122" cy="235131"/>
              </a:xfrm>
              <a:prstGeom prst="homePlat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98F0ADEC-3D2C-AFF7-04BF-2B8B2685C140}"/>
                </a:ext>
              </a:extLst>
            </p:cNvPr>
            <p:cNvGrpSpPr/>
            <p:nvPr/>
          </p:nvGrpSpPr>
          <p:grpSpPr>
            <a:xfrm>
              <a:off x="4445027" y="2456790"/>
              <a:ext cx="1108606" cy="1077218"/>
              <a:chOff x="2969242" y="3166943"/>
              <a:chExt cx="1108606" cy="1077218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3402BBB2-E20F-6EC8-1DF4-65AD3A7CF677}"/>
                  </a:ext>
                </a:extLst>
              </p:cNvPr>
              <p:cNvSpPr/>
              <p:nvPr/>
            </p:nvSpPr>
            <p:spPr>
              <a:xfrm>
                <a:off x="2969242" y="3166943"/>
                <a:ext cx="919611" cy="1077218"/>
              </a:xfrm>
              <a:prstGeom prst="rect">
                <a:avLst/>
              </a:prstGeom>
            </p:spPr>
            <p:txBody>
              <a:bodyPr wrap="none" lIns="91440" tIns="45720" rIns="91440" bIns="45720" anchor="t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3200" b="1">
                    <a:solidFill>
                      <a:srgbClr val="0078C6"/>
                    </a:solidFill>
                  </a:rPr>
                  <a:t>Year</a:t>
                </a:r>
              </a:p>
              <a:p>
                <a:pPr algn="ctr"/>
                <a:r>
                  <a:rPr lang="en-GB" sz="3200" b="1">
                    <a:solidFill>
                      <a:srgbClr val="0078C6"/>
                    </a:solidFill>
                  </a:rPr>
                  <a:t>9</a:t>
                </a:r>
              </a:p>
            </p:txBody>
          </p:sp>
          <p:sp>
            <p:nvSpPr>
              <p:cNvPr id="27" name="Pentagon 12">
                <a:extLst>
                  <a:ext uri="{FF2B5EF4-FFF2-40B4-BE49-F238E27FC236}">
                    <a16:creationId xmlns:a16="http://schemas.microsoft.com/office/drawing/2014/main" id="{70BA1F84-971D-06B4-7AAB-86C7E6E0F2E6}"/>
                  </a:ext>
                </a:extLst>
              </p:cNvPr>
              <p:cNvSpPr/>
              <p:nvPr/>
            </p:nvSpPr>
            <p:spPr>
              <a:xfrm>
                <a:off x="3862726" y="3586718"/>
                <a:ext cx="215122" cy="235131"/>
              </a:xfrm>
              <a:prstGeom prst="homePlat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C0C343AC-57D7-C59C-875E-AC1B413BE592}"/>
                </a:ext>
              </a:extLst>
            </p:cNvPr>
            <p:cNvGrpSpPr/>
            <p:nvPr/>
          </p:nvGrpSpPr>
          <p:grpSpPr>
            <a:xfrm>
              <a:off x="5579761" y="2455522"/>
              <a:ext cx="1108607" cy="1077218"/>
              <a:chOff x="4103975" y="3165675"/>
              <a:chExt cx="1108607" cy="1077218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41F672FF-7E56-D5B2-D23E-53139A7CE76D}"/>
                  </a:ext>
                </a:extLst>
              </p:cNvPr>
              <p:cNvSpPr/>
              <p:nvPr/>
            </p:nvSpPr>
            <p:spPr>
              <a:xfrm>
                <a:off x="4103975" y="3165675"/>
                <a:ext cx="919611" cy="1077218"/>
              </a:xfrm>
              <a:prstGeom prst="rect">
                <a:avLst/>
              </a:prstGeom>
            </p:spPr>
            <p:txBody>
              <a:bodyPr wrap="none" lIns="91440" tIns="45720" rIns="91440" bIns="45720" anchor="t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3200" b="1">
                    <a:solidFill>
                      <a:srgbClr val="0078C6"/>
                    </a:solidFill>
                  </a:rPr>
                  <a:t>Year</a:t>
                </a:r>
              </a:p>
              <a:p>
                <a:pPr algn="ctr"/>
                <a:r>
                  <a:rPr lang="en-GB" sz="3200" b="1">
                    <a:solidFill>
                      <a:srgbClr val="0078C6"/>
                    </a:solidFill>
                  </a:rPr>
                  <a:t>10</a:t>
                </a:r>
              </a:p>
            </p:txBody>
          </p:sp>
          <p:sp>
            <p:nvSpPr>
              <p:cNvPr id="25" name="Pentagon 13">
                <a:extLst>
                  <a:ext uri="{FF2B5EF4-FFF2-40B4-BE49-F238E27FC236}">
                    <a16:creationId xmlns:a16="http://schemas.microsoft.com/office/drawing/2014/main" id="{1B306C6B-B57F-B3D9-255E-FF53F8806E5B}"/>
                  </a:ext>
                </a:extLst>
              </p:cNvPr>
              <p:cNvSpPr/>
              <p:nvPr/>
            </p:nvSpPr>
            <p:spPr>
              <a:xfrm>
                <a:off x="4997460" y="3586718"/>
                <a:ext cx="215122" cy="235131"/>
              </a:xfrm>
              <a:prstGeom prst="homePlat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A0B95E27-F20F-D503-B7B9-F79EA16C1779}"/>
                </a:ext>
              </a:extLst>
            </p:cNvPr>
            <p:cNvGrpSpPr/>
            <p:nvPr/>
          </p:nvGrpSpPr>
          <p:grpSpPr>
            <a:xfrm>
              <a:off x="6714494" y="2455522"/>
              <a:ext cx="1186124" cy="1077218"/>
              <a:chOff x="5238709" y="3165675"/>
              <a:chExt cx="1186124" cy="1077218"/>
            </a:xfrm>
          </p:grpSpPr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DAC9786A-9AD2-EFAD-7EB3-88E25A8C23EC}"/>
                  </a:ext>
                </a:extLst>
              </p:cNvPr>
              <p:cNvSpPr/>
              <p:nvPr/>
            </p:nvSpPr>
            <p:spPr>
              <a:xfrm>
                <a:off x="5238709" y="3165675"/>
                <a:ext cx="919611" cy="1077218"/>
              </a:xfrm>
              <a:prstGeom prst="rect">
                <a:avLst/>
              </a:prstGeom>
            </p:spPr>
            <p:txBody>
              <a:bodyPr wrap="none" lIns="91440" tIns="45720" rIns="91440" bIns="45720" anchor="t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3200" b="1">
                    <a:solidFill>
                      <a:srgbClr val="0078C6"/>
                    </a:solidFill>
                  </a:rPr>
                  <a:t>Year</a:t>
                </a:r>
              </a:p>
              <a:p>
                <a:pPr algn="ctr"/>
                <a:r>
                  <a:rPr lang="en-GB" sz="3200" b="1">
                    <a:solidFill>
                      <a:srgbClr val="0078C6"/>
                    </a:solidFill>
                  </a:rPr>
                  <a:t>11</a:t>
                </a:r>
              </a:p>
            </p:txBody>
          </p:sp>
          <p:sp>
            <p:nvSpPr>
              <p:cNvPr id="23" name="Pentagon 14">
                <a:extLst>
                  <a:ext uri="{FF2B5EF4-FFF2-40B4-BE49-F238E27FC236}">
                    <a16:creationId xmlns:a16="http://schemas.microsoft.com/office/drawing/2014/main" id="{5B5E023A-AF6C-3FE9-770D-A056489E256C}"/>
                  </a:ext>
                </a:extLst>
              </p:cNvPr>
              <p:cNvSpPr/>
              <p:nvPr/>
            </p:nvSpPr>
            <p:spPr>
              <a:xfrm>
                <a:off x="6209711" y="3586718"/>
                <a:ext cx="215122" cy="235131"/>
              </a:xfrm>
              <a:prstGeom prst="homePlat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AFF9DDF1-E680-1457-EE3C-F3FD907B0390}"/>
                </a:ext>
              </a:extLst>
            </p:cNvPr>
            <p:cNvGrpSpPr/>
            <p:nvPr/>
          </p:nvGrpSpPr>
          <p:grpSpPr>
            <a:xfrm>
              <a:off x="7849228" y="2456790"/>
              <a:ext cx="1186124" cy="1077218"/>
              <a:chOff x="6373443" y="3166943"/>
              <a:chExt cx="1186124" cy="1077218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A36BF506-AC63-F659-2AA1-D3FCFFA22CAA}"/>
                  </a:ext>
                </a:extLst>
              </p:cNvPr>
              <p:cNvSpPr/>
              <p:nvPr/>
            </p:nvSpPr>
            <p:spPr>
              <a:xfrm>
                <a:off x="6373443" y="3166943"/>
                <a:ext cx="919611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3200" b="1">
                    <a:solidFill>
                      <a:srgbClr val="00B0F0"/>
                    </a:solidFill>
                  </a:rPr>
                  <a:t>Year</a:t>
                </a:r>
              </a:p>
              <a:p>
                <a:pPr algn="ctr"/>
                <a:r>
                  <a:rPr lang="en-GB" sz="3200" b="1">
                    <a:solidFill>
                      <a:srgbClr val="00B0F0"/>
                    </a:solidFill>
                  </a:rPr>
                  <a:t>12</a:t>
                </a:r>
              </a:p>
            </p:txBody>
          </p:sp>
          <p:sp>
            <p:nvSpPr>
              <p:cNvPr id="21" name="Pentagon 15">
                <a:extLst>
                  <a:ext uri="{FF2B5EF4-FFF2-40B4-BE49-F238E27FC236}">
                    <a16:creationId xmlns:a16="http://schemas.microsoft.com/office/drawing/2014/main" id="{1C704A3D-6A8F-A837-79B2-6A9110D654B7}"/>
                  </a:ext>
                </a:extLst>
              </p:cNvPr>
              <p:cNvSpPr/>
              <p:nvPr/>
            </p:nvSpPr>
            <p:spPr>
              <a:xfrm>
                <a:off x="7344445" y="3586718"/>
                <a:ext cx="215122" cy="235131"/>
              </a:xfrm>
              <a:prstGeom prst="homePlat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</p:grpSp>
        <p:sp>
          <p:nvSpPr>
            <p:cNvPr id="17" name="TextBox 1030">
              <a:extLst>
                <a:ext uri="{FF2B5EF4-FFF2-40B4-BE49-F238E27FC236}">
                  <a16:creationId xmlns:a16="http://schemas.microsoft.com/office/drawing/2014/main" id="{7411CC06-16A4-AD40-6BA7-4E150EC66B51}"/>
                </a:ext>
              </a:extLst>
            </p:cNvPr>
            <p:cNvSpPr txBox="1"/>
            <p:nvPr/>
          </p:nvSpPr>
          <p:spPr>
            <a:xfrm>
              <a:off x="3018236" y="1637413"/>
              <a:ext cx="1639808" cy="461665"/>
            </a:xfrm>
            <a:prstGeom prst="rect">
              <a:avLst/>
            </a:prstGeom>
            <a:solidFill>
              <a:srgbClr val="0070C0"/>
            </a:solidFill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2400" b="1">
                  <a:solidFill>
                    <a:srgbClr val="FFFFFF"/>
                  </a:solidFill>
                </a:rPr>
                <a:t>Key Stage 3</a:t>
              </a:r>
            </a:p>
          </p:txBody>
        </p:sp>
        <p:sp>
          <p:nvSpPr>
            <p:cNvPr id="18" name="TextBox 1033">
              <a:extLst>
                <a:ext uri="{FF2B5EF4-FFF2-40B4-BE49-F238E27FC236}">
                  <a16:creationId xmlns:a16="http://schemas.microsoft.com/office/drawing/2014/main" id="{6754D5C6-3A53-B8C3-36F8-ABCB9B7CAF1E}"/>
                </a:ext>
              </a:extLst>
            </p:cNvPr>
            <p:cNvSpPr txBox="1"/>
            <p:nvPr/>
          </p:nvSpPr>
          <p:spPr>
            <a:xfrm>
              <a:off x="5874598" y="1637414"/>
              <a:ext cx="17696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2400" b="1">
                  <a:solidFill>
                    <a:schemeClr val="bg1"/>
                  </a:solidFill>
                </a:rPr>
                <a:t>Key Stage 4</a:t>
              </a:r>
            </a:p>
          </p:txBody>
        </p:sp>
        <p:sp>
          <p:nvSpPr>
            <p:cNvPr id="19" name="TextBox 1035">
              <a:extLst>
                <a:ext uri="{FF2B5EF4-FFF2-40B4-BE49-F238E27FC236}">
                  <a16:creationId xmlns:a16="http://schemas.microsoft.com/office/drawing/2014/main" id="{430A67BE-7FA6-A6D5-1A2B-818FB8C0AA13}"/>
                </a:ext>
              </a:extLst>
            </p:cNvPr>
            <p:cNvSpPr txBox="1"/>
            <p:nvPr/>
          </p:nvSpPr>
          <p:spPr>
            <a:xfrm>
              <a:off x="8254818" y="1637415"/>
              <a:ext cx="1679434" cy="461665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t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2400" b="1">
                  <a:solidFill>
                    <a:schemeClr val="bg1"/>
                  </a:solidFill>
                </a:rPr>
                <a:t>Sixth Form</a:t>
              </a:r>
            </a:p>
          </p:txBody>
        </p:sp>
      </p:grp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1078D672-69AE-F4AE-2DC0-370E94FDFC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812691"/>
              </p:ext>
            </p:extLst>
          </p:nvPr>
        </p:nvGraphicFramePr>
        <p:xfrm>
          <a:off x="1282703" y="4204323"/>
          <a:ext cx="9626595" cy="2059618"/>
        </p:xfrm>
        <a:graphic>
          <a:graphicData uri="http://schemas.openxmlformats.org/drawingml/2006/table">
            <a:tbl>
              <a:tblPr/>
              <a:tblGrid>
                <a:gridCol w="2112380">
                  <a:extLst>
                    <a:ext uri="{9D8B030D-6E8A-4147-A177-3AD203B41FA5}">
                      <a16:colId xmlns:a16="http://schemas.microsoft.com/office/drawing/2014/main" val="2836641182"/>
                    </a:ext>
                  </a:extLst>
                </a:gridCol>
                <a:gridCol w="3945515">
                  <a:extLst>
                    <a:ext uri="{9D8B030D-6E8A-4147-A177-3AD203B41FA5}">
                      <a16:colId xmlns:a16="http://schemas.microsoft.com/office/drawing/2014/main" val="2758531028"/>
                    </a:ext>
                  </a:extLst>
                </a:gridCol>
                <a:gridCol w="3568700">
                  <a:extLst>
                    <a:ext uri="{9D8B030D-6E8A-4147-A177-3AD203B41FA5}">
                      <a16:colId xmlns:a16="http://schemas.microsoft.com/office/drawing/2014/main" val="284952305"/>
                    </a:ext>
                  </a:extLst>
                </a:gridCol>
              </a:tblGrid>
              <a:tr h="2059618"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400" b="1" i="0" err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Maths</a:t>
                      </a:r>
                      <a:endParaRPr lang="en-US" sz="2400" b="1" i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400" b="1" i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English</a:t>
                      </a:r>
                    </a:p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400" b="1" i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Science</a:t>
                      </a:r>
                    </a:p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2400" b="1" i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​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72B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History</a:t>
                      </a:r>
                    </a:p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Geography</a:t>
                      </a:r>
                    </a:p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Computing</a:t>
                      </a:r>
                    </a:p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Design &amp; Technology</a:t>
                      </a:r>
                    </a:p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Spanish​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72B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Art​</a:t>
                      </a:r>
                    </a:p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Drama</a:t>
                      </a:r>
                    </a:p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Music</a:t>
                      </a:r>
                    </a:p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Religious Education</a:t>
                      </a:r>
                    </a:p>
                    <a:p>
                      <a:pPr algn="ctr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172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087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59682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72B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802CFB-7025-9ED5-3D44-F6CB3CE85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899CF-E93F-5D6B-81EE-A1609D756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204" y="36446"/>
            <a:ext cx="11303292" cy="1325563"/>
          </a:xfrm>
        </p:spPr>
        <p:txBody>
          <a:bodyPr/>
          <a:lstStyle/>
          <a:p>
            <a:pPr algn="l"/>
            <a:r>
              <a:rPr lang="en-GB"/>
              <a:t>Our curriculum</a:t>
            </a:r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ACC61749-AEBA-2757-1EF5-32C8D343C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065" y="1541865"/>
            <a:ext cx="2629738" cy="460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>
            <a:extLst>
              <a:ext uri="{FF2B5EF4-FFF2-40B4-BE49-F238E27FC236}">
                <a16:creationId xmlns:a16="http://schemas.microsoft.com/office/drawing/2014/main" id="{85136069-F894-3928-32DC-0043CFA6F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079" y="1541865"/>
            <a:ext cx="4402590" cy="306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>
            <a:extLst>
              <a:ext uri="{FF2B5EF4-FFF2-40B4-BE49-F238E27FC236}">
                <a16:creationId xmlns:a16="http://schemas.microsoft.com/office/drawing/2014/main" id="{770A40DE-B83B-B4AF-38DB-020ECCA87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460" y="2794637"/>
            <a:ext cx="4510117" cy="325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3831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B048F-D449-6F69-1792-E7B969A4F9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9E23D2A-714B-D177-172F-B62904DE1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365125"/>
            <a:ext cx="10706101" cy="1325563"/>
          </a:xfrm>
        </p:spPr>
        <p:txBody>
          <a:bodyPr/>
          <a:lstStyle/>
          <a:p>
            <a:r>
              <a:rPr lang="en-US"/>
              <a:t>Key Dates, Reports</a:t>
            </a:r>
            <a:r>
              <a:rPr lang="en-US" b="0"/>
              <a:t>​</a:t>
            </a:r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852E486-356C-57DA-BB80-C92D055EB3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699" y="1584325"/>
            <a:ext cx="9474201" cy="4351338"/>
          </a:xfrm>
        </p:spPr>
        <p:txBody>
          <a:bodyPr>
            <a:noAutofit/>
          </a:bodyPr>
          <a:lstStyle/>
          <a:p>
            <a:pPr marL="0" indent="0" fontAlgn="base">
              <a:lnSpc>
                <a:spcPct val="100000"/>
              </a:lnSpc>
              <a:buNone/>
            </a:pPr>
            <a:r>
              <a:rPr lang="en-US" sz="2400" b="1"/>
              <a:t>Reports</a:t>
            </a:r>
            <a:r>
              <a:rPr lang="en-US" sz="2400"/>
              <a:t>​</a:t>
            </a:r>
          </a:p>
          <a:p>
            <a:pPr fontAlgn="base">
              <a:lnSpc>
                <a:spcPct val="100000"/>
              </a:lnSpc>
            </a:pPr>
            <a:r>
              <a:rPr lang="en-US" sz="2400"/>
              <a:t>Two DC point for Year 7 KS3​</a:t>
            </a:r>
          </a:p>
          <a:p>
            <a:pPr fontAlgn="base">
              <a:lnSpc>
                <a:spcPct val="100000"/>
              </a:lnSpc>
            </a:pPr>
            <a:r>
              <a:rPr lang="en-US" sz="2400"/>
              <a:t>One DC point for Year 8 and 9 ​</a:t>
            </a:r>
          </a:p>
          <a:p>
            <a:pPr fontAlgn="base">
              <a:lnSpc>
                <a:spcPct val="100000"/>
              </a:lnSpc>
            </a:pPr>
            <a:r>
              <a:rPr lang="en-US" sz="2400"/>
              <a:t>Two DC points for KS4 and Post 16​</a:t>
            </a:r>
          </a:p>
          <a:p>
            <a:pPr fontAlgn="base">
              <a:lnSpc>
                <a:spcPct val="100000"/>
              </a:lnSpc>
            </a:pPr>
            <a:endParaRPr lang="en-GB" sz="800"/>
          </a:p>
          <a:p>
            <a:pPr marL="0" indent="0" fontAlgn="base">
              <a:lnSpc>
                <a:spcPct val="100000"/>
              </a:lnSpc>
              <a:buNone/>
            </a:pPr>
            <a:r>
              <a:rPr lang="en-US" sz="2400" b="1"/>
              <a:t>Evidence/Assessment</a:t>
            </a:r>
            <a:r>
              <a:rPr lang="en-US" sz="2400"/>
              <a:t>​</a:t>
            </a:r>
          </a:p>
          <a:p>
            <a:pPr marL="0" indent="0" fontAlgn="base">
              <a:lnSpc>
                <a:spcPct val="100000"/>
              </a:lnSpc>
              <a:buNone/>
            </a:pPr>
            <a:r>
              <a:rPr lang="en-US" sz="2400"/>
              <a:t>Year 7-9 Exams/Assessment weeks will be used to inform reporting:​</a:t>
            </a:r>
          </a:p>
          <a:p>
            <a:pPr marL="355600" fontAlgn="base">
              <a:lnSpc>
                <a:spcPct val="100000"/>
              </a:lnSpc>
            </a:pPr>
            <a:r>
              <a:rPr lang="en-US" sz="2400"/>
              <a:t>In class / Sports Hall assessments of 50-55 mins (in each subject)​</a:t>
            </a:r>
          </a:p>
          <a:p>
            <a:pPr marL="355600" fontAlgn="base">
              <a:lnSpc>
                <a:spcPct val="100000"/>
              </a:lnSpc>
            </a:pPr>
            <a:r>
              <a:rPr lang="en-US" sz="2400"/>
              <a:t>Summative Assessments​</a:t>
            </a:r>
            <a:endParaRPr lang="en-GB" sz="2400"/>
          </a:p>
          <a:p>
            <a:pPr marL="0" indent="0" fontAlgn="base">
              <a:lnSpc>
                <a:spcPct val="100000"/>
              </a:lnSpc>
              <a:buNone/>
            </a:pPr>
            <a:r>
              <a:rPr lang="en-US" sz="2400"/>
              <a:t>Review weeks will be based on pastoral information</a:t>
            </a:r>
          </a:p>
        </p:txBody>
      </p:sp>
    </p:spTree>
    <p:extLst>
      <p:ext uri="{BB962C8B-B14F-4D97-AF65-F5344CB8AC3E}">
        <p14:creationId xmlns:p14="http://schemas.microsoft.com/office/powerpoint/2010/main" val="35380758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820918-34BE-40A5-F837-D76C62180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0ACD6B4-36E7-5953-62A6-30731984F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365125"/>
            <a:ext cx="10706101" cy="1325563"/>
          </a:xfrm>
        </p:spPr>
        <p:txBody>
          <a:bodyPr/>
          <a:lstStyle/>
          <a:p>
            <a:r>
              <a:rPr lang="en-US"/>
              <a:t>Target Bands</a:t>
            </a:r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1CBA85D-862C-0901-CD47-DB1DA3B56C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699" y="1584325"/>
            <a:ext cx="9474201" cy="4351338"/>
          </a:xfrm>
        </p:spPr>
        <p:txBody>
          <a:bodyPr>
            <a:noAutofit/>
          </a:bodyPr>
          <a:lstStyle/>
          <a:p>
            <a:pPr marL="0" indent="0" fontAlgn="base">
              <a:lnSpc>
                <a:spcPct val="100000"/>
              </a:lnSpc>
              <a:buNone/>
            </a:pPr>
            <a:r>
              <a:rPr lang="en-US"/>
              <a:t>How are these set?​</a:t>
            </a:r>
          </a:p>
          <a:p>
            <a:pPr marL="0" indent="0" fontAlgn="base">
              <a:lnSpc>
                <a:spcPct val="100000"/>
              </a:lnSpc>
              <a:buNone/>
            </a:pPr>
            <a:endParaRPr lang="en-US" sz="100"/>
          </a:p>
          <a:p>
            <a:pPr fontAlgn="base">
              <a:lnSpc>
                <a:spcPct val="100000"/>
              </a:lnSpc>
            </a:pPr>
            <a:r>
              <a:rPr lang="en-US"/>
              <a:t>Calculated from KS2 scaled scores produced from SATs.​ </a:t>
            </a:r>
          </a:p>
          <a:p>
            <a:pPr fontAlgn="base">
              <a:lnSpc>
                <a:spcPct val="100000"/>
              </a:lnSpc>
            </a:pPr>
            <a:r>
              <a:rPr lang="en-US"/>
              <a:t>SATs are used to generate a GCSE target for each subject ​</a:t>
            </a:r>
          </a:p>
          <a:p>
            <a:pPr fontAlgn="base">
              <a:lnSpc>
                <a:spcPct val="100000"/>
              </a:lnSpc>
            </a:pPr>
            <a:r>
              <a:rPr lang="en-US"/>
              <a:t>At each data point in Years 7 to 9, teachers report the student’s predicted end of KS4 outcome as a Band based on KS4 grading. </a:t>
            </a:r>
          </a:p>
        </p:txBody>
      </p:sp>
    </p:spTree>
    <p:extLst>
      <p:ext uri="{BB962C8B-B14F-4D97-AF65-F5344CB8AC3E}">
        <p14:creationId xmlns:p14="http://schemas.microsoft.com/office/powerpoint/2010/main" val="40459943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A8E7EA-E3CC-74B7-93AD-5C064EBDF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7B5552E-2E69-DB50-6B59-5DD138912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365125"/>
            <a:ext cx="10706101" cy="1325563"/>
          </a:xfrm>
        </p:spPr>
        <p:txBody>
          <a:bodyPr/>
          <a:lstStyle/>
          <a:p>
            <a:r>
              <a:rPr lang="en-US"/>
              <a:t>Data Collections</a:t>
            </a:r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3C75836-3CB5-B56D-DD24-27CCDB306A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699" y="1584325"/>
            <a:ext cx="6172201" cy="4351338"/>
          </a:xfrm>
        </p:spPr>
        <p:txBody>
          <a:bodyPr>
            <a:noAutofit/>
          </a:bodyPr>
          <a:lstStyle/>
          <a:p>
            <a:pPr fontAlgn="base">
              <a:lnSpc>
                <a:spcPct val="100000"/>
              </a:lnSpc>
            </a:pPr>
            <a:r>
              <a:rPr lang="en-US"/>
              <a:t>Using GCSE descriptors as a starting point, subjects define expected end of year skills descriptors for each Band, in each Year (7 to 9)​</a:t>
            </a:r>
            <a:endParaRPr lang="en-GB"/>
          </a:p>
          <a:p>
            <a:pPr fontAlgn="base">
              <a:lnSpc>
                <a:spcPct val="100000"/>
              </a:lnSpc>
            </a:pPr>
            <a:r>
              <a:rPr lang="en-US"/>
              <a:t>Assessed work in Years 7 to 9 graded as Band A - E to indicate their predicted outcome at the end of KS4 based on the quality of that work: “a trajectory”​</a:t>
            </a:r>
          </a:p>
          <a:p>
            <a:pPr marL="0" indent="0" fontAlgn="base">
              <a:lnSpc>
                <a:spcPct val="100000"/>
              </a:lnSpc>
              <a:buNone/>
            </a:pPr>
            <a:endParaRPr lang="en-US" sz="100"/>
          </a:p>
        </p:txBody>
      </p:sp>
      <p:pic>
        <p:nvPicPr>
          <p:cNvPr id="11266" name="Picture 2" descr="A white rectangular table with black text&#10;&#10;Description automatically generated">
            <a:extLst>
              <a:ext uri="{FF2B5EF4-FFF2-40B4-BE49-F238E27FC236}">
                <a16:creationId xmlns:a16="http://schemas.microsoft.com/office/drawing/2014/main" id="{9AC34C3D-7845-9900-8AE4-165814304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650" y="1584325"/>
            <a:ext cx="2717607" cy="338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53847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D4FDDD-7914-A791-AF2C-471A0F761B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90826A5-9B35-896B-907A-010C31C12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365125"/>
            <a:ext cx="10706101" cy="1325563"/>
          </a:xfrm>
        </p:spPr>
        <p:txBody>
          <a:bodyPr/>
          <a:lstStyle/>
          <a:p>
            <a:r>
              <a:rPr lang="en-US"/>
              <a:t>Report Example</a:t>
            </a:r>
            <a:endParaRPr lang="en-GB"/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254761DB-CADF-7639-C3AF-8B2A794239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699" y="1619249"/>
            <a:ext cx="5090231" cy="3898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A white paper with text on it&#10;&#10;Description automatically generated">
            <a:extLst>
              <a:ext uri="{FF2B5EF4-FFF2-40B4-BE49-F238E27FC236}">
                <a16:creationId xmlns:a16="http://schemas.microsoft.com/office/drawing/2014/main" id="{E6CD9CD6-BD8A-38A8-7990-A79CA5F71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230" y="1619249"/>
            <a:ext cx="4818420" cy="212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8053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ED83E8-D592-14A9-F91D-0CF4DBE4E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101519F-C4E8-85D5-7C4E-D8EE7AA9E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365125"/>
            <a:ext cx="10706101" cy="1325563"/>
          </a:xfrm>
        </p:spPr>
        <p:txBody>
          <a:bodyPr/>
          <a:lstStyle/>
          <a:p>
            <a:r>
              <a:rPr lang="en-US"/>
              <a:t>Key Dates</a:t>
            </a:r>
            <a:endParaRPr lang="en-GB"/>
          </a:p>
        </p:txBody>
      </p: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A65487F4-A729-7338-4E89-CBBA8FE621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699" y="1584325"/>
            <a:ext cx="9461501" cy="4351338"/>
          </a:xfrm>
        </p:spPr>
        <p:txBody>
          <a:bodyPr>
            <a:noAutofit/>
          </a:bodyPr>
          <a:lstStyle/>
          <a:p>
            <a:pPr fontAlgn="base">
              <a:lnSpc>
                <a:spcPct val="100000"/>
              </a:lnSpc>
            </a:pPr>
            <a:r>
              <a:rPr lang="en-US">
                <a:solidFill>
                  <a:srgbClr val="0172BB"/>
                </a:solidFill>
              </a:rPr>
              <a:t>​</a:t>
            </a:r>
            <a:r>
              <a:rPr lang="en-US" b="1">
                <a:solidFill>
                  <a:srgbClr val="0172BB"/>
                </a:solidFill>
              </a:rPr>
              <a:t>Tutor review week </a:t>
            </a:r>
            <a:r>
              <a:rPr lang="en-US"/>
              <a:t>- w/c 12 January 2026​</a:t>
            </a:r>
          </a:p>
          <a:p>
            <a:pPr fontAlgn="base">
              <a:lnSpc>
                <a:spcPct val="100000"/>
              </a:lnSpc>
            </a:pPr>
            <a:r>
              <a:rPr lang="en-US" b="1">
                <a:solidFill>
                  <a:srgbClr val="0172BB"/>
                </a:solidFill>
              </a:rPr>
              <a:t>Assessment week </a:t>
            </a:r>
            <a:r>
              <a:rPr lang="en-US"/>
              <a:t>- w/c 16 March 2026​</a:t>
            </a:r>
          </a:p>
          <a:p>
            <a:pPr fontAlgn="base">
              <a:lnSpc>
                <a:spcPct val="100000"/>
              </a:lnSpc>
            </a:pPr>
            <a:r>
              <a:rPr lang="en-US" b="1">
                <a:solidFill>
                  <a:srgbClr val="0172BB"/>
                </a:solidFill>
              </a:rPr>
              <a:t>Progress report </a:t>
            </a:r>
            <a:r>
              <a:rPr lang="en-US"/>
              <a:t>- January and March 2026​</a:t>
            </a:r>
          </a:p>
          <a:p>
            <a:pPr fontAlgn="base">
              <a:lnSpc>
                <a:spcPct val="100000"/>
              </a:lnSpc>
            </a:pPr>
            <a:r>
              <a:rPr lang="en-US" b="1">
                <a:solidFill>
                  <a:srgbClr val="0172BB"/>
                </a:solidFill>
              </a:rPr>
              <a:t>Parents' Evening </a:t>
            </a:r>
            <a:r>
              <a:rPr lang="en-US"/>
              <a:t>- 6 May 2026​</a:t>
            </a:r>
          </a:p>
        </p:txBody>
      </p:sp>
    </p:spTree>
    <p:extLst>
      <p:ext uri="{BB962C8B-B14F-4D97-AF65-F5344CB8AC3E}">
        <p14:creationId xmlns:p14="http://schemas.microsoft.com/office/powerpoint/2010/main" val="27089099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C845B4-9F43-A75A-1DAB-78AC42534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4925A572-3803-64FE-8800-5EC0E70D8D58}"/>
              </a:ext>
            </a:extLst>
          </p:cNvPr>
          <p:cNvSpPr txBox="1"/>
          <p:nvPr/>
        </p:nvSpPr>
        <p:spPr>
          <a:xfrm>
            <a:off x="1022940" y="2151727"/>
            <a:ext cx="1014611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Norridge</a:t>
            </a:r>
            <a:br>
              <a:rPr lang="en-GB" sz="4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Deputy Headteacher</a:t>
            </a:r>
            <a:br>
              <a:rPr lang="en-GB" sz="9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2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 and attitudes</a:t>
            </a:r>
            <a:br>
              <a:rPr lang="en-GB" sz="3200" b="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Lawrence</a:t>
            </a:r>
            <a:r>
              <a:rPr lang="en-GB" sz="3200" b="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House</a:t>
            </a:r>
            <a:endParaRPr lang="en-GB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9264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91929-4503-0D8E-6A8F-AC508A954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1664EBD-5EEE-6FC4-691A-AC4A1D6CF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123825"/>
            <a:ext cx="10515600" cy="1325563"/>
          </a:xfrm>
        </p:spPr>
        <p:txBody>
          <a:bodyPr/>
          <a:lstStyle/>
          <a:p>
            <a:r>
              <a:rPr lang="en-GB"/>
              <a:t>Importance of Attendance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30CB562-80C3-39EF-AF3C-FE9AB2E050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400" y="1449388"/>
            <a:ext cx="9309100" cy="4667250"/>
          </a:xfrm>
        </p:spPr>
        <p:txBody>
          <a:bodyPr>
            <a:noAutofit/>
          </a:bodyPr>
          <a:lstStyle/>
          <a:p>
            <a:pPr marL="0" indent="0" fontAlgn="base">
              <a:lnSpc>
                <a:spcPct val="100000"/>
              </a:lnSpc>
              <a:buNone/>
            </a:pPr>
            <a:r>
              <a:rPr lang="en-GB"/>
              <a:t>Hall Park Academy attendance target = 96%</a:t>
            </a:r>
            <a:r>
              <a:rPr lang="en-US"/>
              <a:t>​</a:t>
            </a:r>
          </a:p>
          <a:p>
            <a:pPr marL="0" indent="0" fontAlgn="base">
              <a:lnSpc>
                <a:spcPct val="100000"/>
              </a:lnSpc>
              <a:buNone/>
            </a:pPr>
            <a:endParaRPr lang="en-US" sz="1050"/>
          </a:p>
          <a:p>
            <a:pPr marL="0" indent="0" algn="ctr" fontAlgn="base">
              <a:lnSpc>
                <a:spcPct val="100000"/>
              </a:lnSpc>
              <a:buNone/>
            </a:pPr>
            <a:r>
              <a:rPr lang="en-GB"/>
              <a:t>​</a:t>
            </a:r>
            <a:r>
              <a:rPr lang="en-GB" b="1"/>
              <a:t>Importance of attendance</a:t>
            </a:r>
          </a:p>
          <a:p>
            <a:pPr marL="0" indent="0" algn="ctr" fontAlgn="base">
              <a:lnSpc>
                <a:spcPct val="100000"/>
              </a:lnSpc>
              <a:buNone/>
            </a:pPr>
            <a:r>
              <a:rPr lang="en-GB" b="1"/>
              <a:t>Government White paper: </a:t>
            </a:r>
          </a:p>
          <a:p>
            <a:pPr marL="0" indent="0" algn="ctr" fontAlgn="base">
              <a:lnSpc>
                <a:spcPct val="100000"/>
              </a:lnSpc>
              <a:buNone/>
            </a:pPr>
            <a:r>
              <a:rPr lang="en-GB" b="1"/>
              <a:t>'Opportunity for all' March 2022</a:t>
            </a:r>
          </a:p>
          <a:p>
            <a:pPr marL="0" indent="0" algn="ctr" fontAlgn="base">
              <a:lnSpc>
                <a:spcPct val="100000"/>
              </a:lnSpc>
              <a:buNone/>
            </a:pPr>
            <a:endParaRPr lang="en-GB" sz="900"/>
          </a:p>
          <a:p>
            <a:pPr marL="0" indent="0" algn="ctr" fontAlgn="base">
              <a:lnSpc>
                <a:spcPct val="100000"/>
              </a:lnSpc>
              <a:buNone/>
            </a:pPr>
            <a:r>
              <a:rPr lang="en-GB" i="1"/>
              <a:t>​'... children will not achieve their potential in a school with poor standards of attendance'</a:t>
            </a:r>
            <a:r>
              <a:rPr lang="en-US" i="1"/>
              <a:t>​</a:t>
            </a:r>
          </a:p>
          <a:p>
            <a:pPr marL="0" indent="0" algn="ctr" fontAlgn="base">
              <a:lnSpc>
                <a:spcPct val="100000"/>
              </a:lnSpc>
              <a:buNone/>
            </a:pPr>
            <a:r>
              <a:rPr lang="en-GB" i="1"/>
              <a:t>'Children with no absence at key stage 4 are almost 2 times more likely to achieve 5 or more GCSEs'​</a:t>
            </a:r>
          </a:p>
          <a:p>
            <a:pPr marL="0" indent="0" fontAlgn="base">
              <a:lnSpc>
                <a:spcPct val="100000"/>
              </a:lnSpc>
              <a:buNone/>
            </a:pPr>
            <a:r>
              <a:rPr lang="en-GB"/>
              <a:t>​</a:t>
            </a:r>
          </a:p>
          <a:p>
            <a:pPr marL="266700" indent="0" fontAlgn="base">
              <a:lnSpc>
                <a:spcPct val="100000"/>
              </a:lnSpc>
              <a:buNone/>
            </a:pP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4991244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>
            <a:extLst>
              <a:ext uri="{FF2B5EF4-FFF2-40B4-BE49-F238E27FC236}">
                <a16:creationId xmlns:a16="http://schemas.microsoft.com/office/drawing/2014/main" id="{E6D19751-D82B-5904-C0F5-1EC75CF862B2}"/>
              </a:ext>
            </a:extLst>
          </p:cNvPr>
          <p:cNvSpPr txBox="1">
            <a:spLocks/>
          </p:cNvSpPr>
          <p:nvPr/>
        </p:nvSpPr>
        <p:spPr>
          <a:xfrm>
            <a:off x="419100" y="365919"/>
            <a:ext cx="527197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en-GB" sz="4000"/>
              <a:t>How you can support your child</a:t>
            </a:r>
          </a:p>
        </p:txBody>
      </p:sp>
      <p:pic>
        <p:nvPicPr>
          <p:cNvPr id="13314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EA960A01-2F6A-2BC9-4117-458DE3AB6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00" y="633412"/>
            <a:ext cx="4724400" cy="5591175"/>
          </a:xfrm>
          <a:prstGeom prst="rect">
            <a:avLst/>
          </a:prstGeom>
          <a:noFill/>
          <a:ln>
            <a:solidFill>
              <a:srgbClr val="0172B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AFA45591-CD5B-7B82-55DF-77E3BDAC3F60}"/>
              </a:ext>
            </a:extLst>
          </p:cNvPr>
          <p:cNvSpPr txBox="1">
            <a:spLocks/>
          </p:cNvSpPr>
          <p:nvPr/>
        </p:nvSpPr>
        <p:spPr>
          <a:xfrm>
            <a:off x="311888" y="1919288"/>
            <a:ext cx="5486400" cy="466725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r>
              <a:rPr lang="en-GB">
                <a:solidFill>
                  <a:schemeClr val="bg1"/>
                </a:solidFill>
              </a:rPr>
              <a:t>Please avoid booking medical appointments during the school day​</a:t>
            </a:r>
          </a:p>
          <a:p>
            <a:pPr fontAlgn="base"/>
            <a:r>
              <a:rPr lang="en-GB">
                <a:solidFill>
                  <a:schemeClr val="bg1"/>
                </a:solidFill>
              </a:rPr>
              <a:t>Please do not book holidays during the school term​</a:t>
            </a:r>
          </a:p>
          <a:p>
            <a:pPr fontAlgn="base"/>
            <a:r>
              <a:rPr lang="en-GB">
                <a:solidFill>
                  <a:schemeClr val="bg1"/>
                </a:solidFill>
              </a:rPr>
              <a:t>Encourage your child to come into school every-day and to arrive on time​</a:t>
            </a:r>
          </a:p>
          <a:p>
            <a:pPr fontAlgn="base"/>
            <a:r>
              <a:rPr lang="en-GB">
                <a:solidFill>
                  <a:schemeClr val="bg1"/>
                </a:solidFill>
              </a:rPr>
              <a:t>Let school know if your child is off school for any reason </a:t>
            </a:r>
            <a:endParaRPr lang="en-US" sz="240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E73027-6C7F-B2D0-A525-0CA948D96EF8}"/>
              </a:ext>
            </a:extLst>
          </p:cNvPr>
          <p:cNvSpPr txBox="1"/>
          <p:nvPr/>
        </p:nvSpPr>
        <p:spPr>
          <a:xfrm>
            <a:off x="6604000" y="5307449"/>
            <a:ext cx="5105400" cy="11695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172BB"/>
            </a:solidFill>
          </a:ln>
        </p:spPr>
        <p:txBody>
          <a:bodyPr wrap="square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2800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ext attendance mobile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Email attendance office</a:t>
            </a:r>
          </a:p>
          <a:p>
            <a:pPr algn="ctr"/>
            <a:r>
              <a:rPr lang="en-GB"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Hpa-attendanceofficersstaff@hallparkacademy.org.uk</a:t>
            </a:r>
            <a:r>
              <a:rPr lang="en-GB"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05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F38A901-3E0F-2CB8-9ED5-CB9EC09317E7}"/>
              </a:ext>
            </a:extLst>
          </p:cNvPr>
          <p:cNvCxnSpPr>
            <a:cxnSpLocks/>
          </p:cNvCxnSpPr>
          <p:nvPr/>
        </p:nvCxnSpPr>
        <p:spPr>
          <a:xfrm flipV="1">
            <a:off x="5308600" y="5854700"/>
            <a:ext cx="1587500" cy="152400"/>
          </a:xfrm>
          <a:prstGeom prst="straightConnector1">
            <a:avLst/>
          </a:prstGeom>
          <a:ln w="57150">
            <a:solidFill>
              <a:srgbClr val="0172BB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0060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AAAD05-C713-388B-6A03-08DDCCD833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B6AE67F-302B-C042-19F4-28BFA5FAA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we encourage good attendance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AF80217-5B66-9FD4-8A8D-B3D2D74C460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fontAlgn="base"/>
            <a:r>
              <a:rPr lang="en-GB"/>
              <a:t>Students are informed about the importance of good attendance</a:t>
            </a:r>
            <a:r>
              <a:rPr lang="en-US"/>
              <a:t>​</a:t>
            </a:r>
          </a:p>
          <a:p>
            <a:pPr fontAlgn="base"/>
            <a:r>
              <a:rPr lang="en-GB"/>
              <a:t>Weekly assembly and tutor sessions ​</a:t>
            </a:r>
          </a:p>
          <a:p>
            <a:pPr fontAlgn="base"/>
            <a:r>
              <a:rPr lang="en-GB"/>
              <a:t>Attendance dialogue​</a:t>
            </a:r>
          </a:p>
          <a:p>
            <a:pPr fontAlgn="base"/>
            <a:r>
              <a:rPr lang="en-GB"/>
              <a:t>Support from tutors, HOH, attendance team and student support centre</a:t>
            </a:r>
            <a:endParaRPr lang="en-US"/>
          </a:p>
        </p:txBody>
      </p:sp>
      <p:pic>
        <p:nvPicPr>
          <p:cNvPr id="15362" name="Picture 2" descr="A person and person smiling&#10;&#10;AI-generated content may be incorrect.">
            <a:extLst>
              <a:ext uri="{FF2B5EF4-FFF2-40B4-BE49-F238E27FC236}">
                <a16:creationId xmlns:a16="http://schemas.microsoft.com/office/drawing/2014/main" id="{EB29B0D8-C11D-4D3E-0107-57966CD955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28"/>
          <a:stretch/>
        </p:blipFill>
        <p:spPr bwMode="auto">
          <a:xfrm>
            <a:off x="6826320" y="3429000"/>
            <a:ext cx="4747456" cy="305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A person and person smiling&#10;&#10;AI-generated content may be incorrect.">
            <a:extLst>
              <a:ext uri="{FF2B5EF4-FFF2-40B4-BE49-F238E27FC236}">
                <a16:creationId xmlns:a16="http://schemas.microsoft.com/office/drawing/2014/main" id="{79DB61B9-D130-9952-80BF-F351569A98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72"/>
          <a:stretch/>
        </p:blipFill>
        <p:spPr bwMode="auto">
          <a:xfrm>
            <a:off x="6837504" y="478374"/>
            <a:ext cx="4810128" cy="305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7195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132A1-9EB2-75C6-8E13-3F1CC3D7C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2B15B0A-269B-BA77-E79B-41F2445E7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0500" y="365125"/>
            <a:ext cx="5068482" cy="1325563"/>
          </a:xfrm>
        </p:spPr>
        <p:txBody>
          <a:bodyPr/>
          <a:lstStyle/>
          <a:p>
            <a:pPr algn="l"/>
            <a:r>
              <a:rPr lang="en-GB"/>
              <a:t>Phone pouches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E752656-02EA-0C25-1B3F-5A803A68F5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27382" y="1690688"/>
            <a:ext cx="5181600" cy="4351338"/>
          </a:xfrm>
        </p:spPr>
        <p:txBody>
          <a:bodyPr>
            <a:normAutofit/>
          </a:bodyPr>
          <a:lstStyle/>
          <a:p>
            <a:pPr fontAlgn="base"/>
            <a:r>
              <a:rPr lang="en-US"/>
              <a:t>All students have been lent a pouch​</a:t>
            </a:r>
          </a:p>
          <a:p>
            <a:pPr fontAlgn="base"/>
            <a:r>
              <a:rPr lang="en-US"/>
              <a:t>Students need to lock their phone in it before they enter school ​</a:t>
            </a:r>
          </a:p>
          <a:p>
            <a:pPr fontAlgn="base"/>
            <a:r>
              <a:rPr lang="en-US"/>
              <a:t>This will be checked in line up and in their period 1 lesson​</a:t>
            </a:r>
          </a:p>
          <a:p>
            <a:pPr fontAlgn="base"/>
            <a:r>
              <a:rPr lang="en-US"/>
              <a:t>Students release their phones at the end of the day</a:t>
            </a:r>
          </a:p>
        </p:txBody>
      </p:sp>
      <p:pic>
        <p:nvPicPr>
          <p:cNvPr id="17410" name="Picture 2" descr="About — Hush Pouch | UK's Top-Rated Lockable Phone Pouches">
            <a:extLst>
              <a:ext uri="{FF2B5EF4-FFF2-40B4-BE49-F238E27FC236}">
                <a16:creationId xmlns:a16="http://schemas.microsoft.com/office/drawing/2014/main" id="{2B45E5C3-FE4C-D99E-C85B-9EEC70C1D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13" y="1536700"/>
            <a:ext cx="4825128" cy="351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21040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266BB-7B55-ABFA-447D-334D0B2C3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2AD86A8-7708-289A-5CD6-00CFD0E58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5900" y="211137"/>
            <a:ext cx="5068482" cy="1325563"/>
          </a:xfrm>
        </p:spPr>
        <p:txBody>
          <a:bodyPr/>
          <a:lstStyle/>
          <a:p>
            <a:pPr algn="l"/>
            <a:r>
              <a:rPr lang="en-GB"/>
              <a:t>What if…?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51B8B49-5AAD-280B-77F6-5D2335674D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27382" y="1536700"/>
            <a:ext cx="5345518" cy="4800600"/>
          </a:xfrm>
        </p:spPr>
        <p:txBody>
          <a:bodyPr>
            <a:normAutofit/>
          </a:bodyPr>
          <a:lstStyle/>
          <a:p>
            <a:pPr fontAlgn="base"/>
            <a:r>
              <a:rPr lang="en-US"/>
              <a:t>In an emergency students can go to house support  – they can access their phone​</a:t>
            </a:r>
          </a:p>
          <a:p>
            <a:pPr fontAlgn="base"/>
            <a:r>
              <a:rPr lang="en-US"/>
              <a:t>If students lose or damage their pouch, parents will be charged for a replacement​</a:t>
            </a:r>
          </a:p>
          <a:p>
            <a:pPr fontAlgn="base"/>
            <a:r>
              <a:rPr lang="en-US"/>
              <a:t>If students are seen with their phone out, it will be confiscated until an adult family member collects it and a sanction will be set​</a:t>
            </a:r>
          </a:p>
        </p:txBody>
      </p:sp>
      <p:pic>
        <p:nvPicPr>
          <p:cNvPr id="17410" name="Picture 2" descr="About — Hush Pouch | UK's Top-Rated Lockable Phone Pouches">
            <a:extLst>
              <a:ext uri="{FF2B5EF4-FFF2-40B4-BE49-F238E27FC236}">
                <a16:creationId xmlns:a16="http://schemas.microsoft.com/office/drawing/2014/main" id="{12507726-BA36-7A92-B63A-FA3F070B2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13" y="1536700"/>
            <a:ext cx="4825128" cy="351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7890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6EDE5-99A9-B5BF-936E-1AA69FBB5A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0879876-E1ED-832D-44DF-D1710775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75" y="561643"/>
            <a:ext cx="5745125" cy="1279857"/>
          </a:xfrm>
        </p:spPr>
        <p:txBody>
          <a:bodyPr>
            <a:normAutofit fontScale="90000"/>
          </a:bodyPr>
          <a:lstStyle/>
          <a:p>
            <a:r>
              <a:rPr lang="en-GB"/>
              <a:t>What equipment should students bring to school?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7711FED-CAA2-0DF8-D707-0C0F5A31F9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875" y="2186319"/>
            <a:ext cx="5342860" cy="4351338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GB"/>
              <a:t>Pencil case</a:t>
            </a:r>
            <a:r>
              <a:rPr lang="en-US"/>
              <a:t>​</a:t>
            </a:r>
          </a:p>
          <a:p>
            <a:pPr fontAlgn="base"/>
            <a:r>
              <a:rPr lang="en-GB"/>
              <a:t>Pen (blue/black)</a:t>
            </a:r>
            <a:r>
              <a:rPr lang="en-US"/>
              <a:t>​</a:t>
            </a:r>
          </a:p>
          <a:p>
            <a:pPr fontAlgn="base"/>
            <a:r>
              <a:rPr lang="en-GB"/>
              <a:t>Pen red</a:t>
            </a:r>
            <a:r>
              <a:rPr lang="en-US"/>
              <a:t>​</a:t>
            </a:r>
          </a:p>
          <a:p>
            <a:pPr fontAlgn="base"/>
            <a:r>
              <a:rPr lang="en-GB"/>
              <a:t>Pencil </a:t>
            </a:r>
            <a:r>
              <a:rPr lang="en-US"/>
              <a:t>​</a:t>
            </a:r>
          </a:p>
          <a:p>
            <a:pPr fontAlgn="base"/>
            <a:r>
              <a:rPr lang="en-GB"/>
              <a:t>Ruler​</a:t>
            </a:r>
            <a:r>
              <a:rPr lang="en-US"/>
              <a:t>​</a:t>
            </a:r>
          </a:p>
          <a:p>
            <a:pPr fontAlgn="base"/>
            <a:r>
              <a:rPr lang="en-GB"/>
              <a:t>DEAR book (Reading book)</a:t>
            </a:r>
            <a:r>
              <a:rPr lang="en-US"/>
              <a:t>​</a:t>
            </a:r>
          </a:p>
          <a:p>
            <a:pPr fontAlgn="base"/>
            <a:r>
              <a:rPr lang="en-GB"/>
              <a:t>Uniform Card</a:t>
            </a:r>
            <a:r>
              <a:rPr lang="en-US"/>
              <a:t>​</a:t>
            </a:r>
          </a:p>
          <a:p>
            <a:pPr fontAlgn="base"/>
            <a:r>
              <a:rPr lang="en-GB"/>
              <a:t>School Bag</a:t>
            </a:r>
            <a:r>
              <a:rPr lang="en-US"/>
              <a:t>​</a:t>
            </a:r>
          </a:p>
          <a:p>
            <a:pPr fontAlgn="base"/>
            <a:r>
              <a:rPr lang="en-GB"/>
              <a:t>PE kit on PE days </a:t>
            </a:r>
            <a:r>
              <a:rPr lang="en-US"/>
              <a:t>​</a:t>
            </a:r>
          </a:p>
        </p:txBody>
      </p:sp>
      <p:pic>
        <p:nvPicPr>
          <p:cNvPr id="18434" name="Picture 2" descr="A toy figure in a package&#10;&#10;AI-generated content may be incorrect.">
            <a:extLst>
              <a:ext uri="{FF2B5EF4-FFF2-40B4-BE49-F238E27FC236}">
                <a16:creationId xmlns:a16="http://schemas.microsoft.com/office/drawing/2014/main" id="{DD7DAA30-2946-6DA6-CA6C-EA4970A31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7038" y="1309687"/>
            <a:ext cx="4843462" cy="4569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35191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ECE103-1873-FE47-A4F6-D7DBAF13F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2AF33AB-8B9C-83D9-FB3E-EBE7398D3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5900" y="211137"/>
            <a:ext cx="5068482" cy="1325563"/>
          </a:xfrm>
        </p:spPr>
        <p:txBody>
          <a:bodyPr/>
          <a:lstStyle/>
          <a:p>
            <a:pPr algn="l"/>
            <a:r>
              <a:rPr lang="en-GB"/>
              <a:t>Uniform card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76B165E-54DC-A79C-4389-CC5F5F80B3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27382" y="1536700"/>
            <a:ext cx="5345518" cy="4800600"/>
          </a:xfrm>
        </p:spPr>
        <p:txBody>
          <a:bodyPr>
            <a:normAutofit/>
          </a:bodyPr>
          <a:lstStyle/>
          <a:p>
            <a:pPr fontAlgn="base"/>
            <a:r>
              <a:rPr lang="en-US"/>
              <a:t>Students are expected to carry their uniform card with them at all times​</a:t>
            </a:r>
          </a:p>
          <a:p>
            <a:pPr fontAlgn="base"/>
            <a:r>
              <a:rPr lang="en-US"/>
              <a:t>Any infraction, staff will ask the student to correct and the uniform card will be signed​</a:t>
            </a:r>
          </a:p>
          <a:p>
            <a:pPr fontAlgn="base"/>
            <a:r>
              <a:rPr lang="en-US"/>
              <a:t>3 ticks on the uniform card will result in a detention​</a:t>
            </a:r>
          </a:p>
          <a:p>
            <a:pPr fontAlgn="base"/>
            <a:r>
              <a:rPr lang="en-US"/>
              <a:t>A missing uniform card will result in a detention​</a:t>
            </a:r>
          </a:p>
        </p:txBody>
      </p:sp>
      <p:pic>
        <p:nvPicPr>
          <p:cNvPr id="19458" name="Picture 2">
            <a:extLst>
              <a:ext uri="{FF2B5EF4-FFF2-40B4-BE49-F238E27FC236}">
                <a16:creationId xmlns:a16="http://schemas.microsoft.com/office/drawing/2014/main" id="{6E3D8E01-F5FE-81F3-E17E-52CFC2F05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1" y="1607821"/>
            <a:ext cx="5245100" cy="3714778"/>
          </a:xfrm>
          <a:prstGeom prst="rect">
            <a:avLst/>
          </a:prstGeom>
          <a:noFill/>
          <a:ln>
            <a:solidFill>
              <a:srgbClr val="0172B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0693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50970A-8381-826E-ABBF-DB39EC30A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735E0A2B-96B9-88B5-117F-512E0F41A8B9}"/>
              </a:ext>
            </a:extLst>
          </p:cNvPr>
          <p:cNvSpPr txBox="1"/>
          <p:nvPr/>
        </p:nvSpPr>
        <p:spPr>
          <a:xfrm>
            <a:off x="1022940" y="2151727"/>
            <a:ext cx="1014611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 Grainger</a:t>
            </a:r>
            <a:br>
              <a:rPr lang="en-GB" sz="4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Assistant Headteacher</a:t>
            </a:r>
            <a:br>
              <a:rPr lang="en-GB" sz="9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2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Teaching and Learning, and Quality Assurance</a:t>
            </a:r>
            <a:br>
              <a:rPr lang="en-GB" sz="3200" b="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Erewash </a:t>
            </a:r>
            <a:r>
              <a:rPr lang="en-GB" sz="3200" b="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House</a:t>
            </a:r>
            <a:endParaRPr lang="en-GB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4132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69DD0A-E8D9-42DD-14FF-CEE5DF139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40B44A7-62D2-8232-B6CC-293DD92D4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7505" y="377825"/>
            <a:ext cx="5271977" cy="1325563"/>
          </a:xfrm>
        </p:spPr>
        <p:txBody>
          <a:bodyPr/>
          <a:lstStyle/>
          <a:p>
            <a:pPr algn="l"/>
            <a:r>
              <a:rPr lang="en-GB"/>
              <a:t>Reading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AF28A30-E373-F519-F485-2867E09080B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fontAlgn="base">
              <a:lnSpc>
                <a:spcPct val="100000"/>
              </a:lnSpc>
            </a:pPr>
            <a:r>
              <a:rPr lang="en-US">
                <a:solidFill>
                  <a:schemeClr val="bg1"/>
                </a:solidFill>
              </a:rPr>
              <a:t>Please ensure your child brings their reading book every day​</a:t>
            </a:r>
          </a:p>
          <a:p>
            <a:pPr fontAlgn="base">
              <a:lnSpc>
                <a:spcPct val="100000"/>
              </a:lnSpc>
            </a:pPr>
            <a:r>
              <a:rPr lang="en-US">
                <a:solidFill>
                  <a:schemeClr val="bg1"/>
                </a:solidFill>
              </a:rPr>
              <a:t>Reading lessons including Accelerated Reader​</a:t>
            </a:r>
          </a:p>
          <a:p>
            <a:pPr fontAlgn="base">
              <a:lnSpc>
                <a:spcPct val="100000"/>
              </a:lnSpc>
            </a:pPr>
            <a:r>
              <a:rPr lang="en-US" b="1">
                <a:solidFill>
                  <a:schemeClr val="bg1"/>
                </a:solidFill>
              </a:rPr>
              <a:t>D</a:t>
            </a:r>
            <a:r>
              <a:rPr lang="en-US">
                <a:solidFill>
                  <a:schemeClr val="bg1"/>
                </a:solidFill>
              </a:rPr>
              <a:t>rop </a:t>
            </a:r>
            <a:r>
              <a:rPr lang="en-US" b="1">
                <a:solidFill>
                  <a:schemeClr val="bg1"/>
                </a:solidFill>
              </a:rPr>
              <a:t>E</a:t>
            </a:r>
            <a:r>
              <a:rPr lang="en-US">
                <a:solidFill>
                  <a:schemeClr val="bg1"/>
                </a:solidFill>
              </a:rPr>
              <a:t>verything </a:t>
            </a:r>
            <a:r>
              <a:rPr lang="en-US" b="1">
                <a:solidFill>
                  <a:schemeClr val="bg1"/>
                </a:solidFill>
              </a:rPr>
              <a:t>A</a:t>
            </a:r>
            <a:r>
              <a:rPr lang="en-US">
                <a:solidFill>
                  <a:schemeClr val="bg1"/>
                </a:solidFill>
              </a:rPr>
              <a:t>nd </a:t>
            </a:r>
            <a:r>
              <a:rPr lang="en-US" b="1">
                <a:solidFill>
                  <a:schemeClr val="bg1"/>
                </a:solidFill>
              </a:rPr>
              <a:t>R</a:t>
            </a:r>
            <a:r>
              <a:rPr lang="en-US">
                <a:solidFill>
                  <a:schemeClr val="bg1"/>
                </a:solidFill>
              </a:rPr>
              <a:t>ead​</a:t>
            </a:r>
          </a:p>
        </p:txBody>
      </p:sp>
      <p:pic>
        <p:nvPicPr>
          <p:cNvPr id="6" name="Picture 5" descr="A child in a suit and tie reading a book&#10;&#10;AI-generated content may be incorrect.">
            <a:extLst>
              <a:ext uri="{FF2B5EF4-FFF2-40B4-BE49-F238E27FC236}">
                <a16:creationId xmlns:a16="http://schemas.microsoft.com/office/drawing/2014/main" id="{D311FBB8-A25C-D56E-434B-3CD7ABBBC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08302"/>
            <a:ext cx="6096000" cy="9139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3564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72B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44527B-F45A-19E7-7A4A-9544060E70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A diagram of a diagram&#10;&#10;AI-generated content may be incorrect.">
            <a:extLst>
              <a:ext uri="{FF2B5EF4-FFF2-40B4-BE49-F238E27FC236}">
                <a16:creationId xmlns:a16="http://schemas.microsoft.com/office/drawing/2014/main" id="{E2FBC660-CA7B-87E0-E2BF-401EB1249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44" y="225958"/>
            <a:ext cx="9853702" cy="6419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53339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72B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525D2B-0787-2651-3491-9389AD8F5A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>
            <a:extLst>
              <a:ext uri="{FF2B5EF4-FFF2-40B4-BE49-F238E27FC236}">
                <a16:creationId xmlns:a16="http://schemas.microsoft.com/office/drawing/2014/main" id="{323FA882-9389-31EA-DF49-3C895C73B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22" y="429164"/>
            <a:ext cx="10935778" cy="5999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13673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26EDCF-95BB-F898-D4A5-B62073BD8E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2C73332-4113-EB65-70A6-AC7DF9764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365125"/>
            <a:ext cx="10706101" cy="1325563"/>
          </a:xfrm>
        </p:spPr>
        <p:txBody>
          <a:bodyPr/>
          <a:lstStyle/>
          <a:p>
            <a:r>
              <a:rPr lang="en-US"/>
              <a:t>Homework</a:t>
            </a:r>
            <a:endParaRPr lang="en-GB"/>
          </a:p>
        </p:txBody>
      </p:sp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6F3D9301-2E8B-3531-0BD1-3EBB6DFEE8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699" y="1584325"/>
            <a:ext cx="9461501" cy="4351338"/>
          </a:xfrm>
        </p:spPr>
        <p:txBody>
          <a:bodyPr>
            <a:noAutofit/>
          </a:bodyPr>
          <a:lstStyle/>
          <a:p>
            <a:pPr marL="0" indent="0" fontAlgn="base">
              <a:lnSpc>
                <a:spcPct val="100000"/>
              </a:lnSpc>
              <a:buNone/>
            </a:pPr>
            <a:r>
              <a:rPr lang="en-US"/>
              <a:t>Set regularly to enhance students’ learning and to develop essential study skills​</a:t>
            </a:r>
          </a:p>
          <a:p>
            <a:pPr indent="215900" fontAlgn="base">
              <a:lnSpc>
                <a:spcPct val="100000"/>
              </a:lnSpc>
            </a:pPr>
            <a:r>
              <a:rPr lang="en-US"/>
              <a:t>30 minutes per week for English, </a:t>
            </a:r>
            <a:r>
              <a:rPr lang="en-US" err="1"/>
              <a:t>Maths</a:t>
            </a:r>
            <a:r>
              <a:rPr lang="en-US"/>
              <a:t> and Science​</a:t>
            </a:r>
          </a:p>
          <a:p>
            <a:pPr indent="215900" fontAlgn="base">
              <a:lnSpc>
                <a:spcPct val="100000"/>
              </a:lnSpc>
            </a:pPr>
            <a:r>
              <a:rPr lang="en-US"/>
              <a:t>30 minutes per fortnight for the remaining 10 subjects​</a:t>
            </a:r>
          </a:p>
          <a:p>
            <a:pPr marL="0" indent="0" fontAlgn="base">
              <a:lnSpc>
                <a:spcPct val="100000"/>
              </a:lnSpc>
              <a:buNone/>
            </a:pPr>
            <a:r>
              <a:rPr lang="en-US"/>
              <a:t>This equates to 4 hours per week​</a:t>
            </a:r>
          </a:p>
          <a:p>
            <a:pPr marL="0" indent="0" fontAlgn="base">
              <a:lnSpc>
                <a:spcPct val="100000"/>
              </a:lnSpc>
              <a:buNone/>
            </a:pPr>
            <a:r>
              <a:rPr lang="en-US"/>
              <a:t>We advise students to attempt homework the day it is set so they can seek out their teachers for any additional support​</a:t>
            </a:r>
          </a:p>
          <a:p>
            <a:pPr marL="0" indent="0" fontAlgn="base">
              <a:lnSpc>
                <a:spcPct val="100000"/>
              </a:lnSpc>
              <a:buNone/>
            </a:pPr>
            <a:r>
              <a:rPr lang="en-US"/>
              <a:t>Students access homework through Class Charts</a:t>
            </a:r>
          </a:p>
        </p:txBody>
      </p:sp>
    </p:spTree>
    <p:extLst>
      <p:ext uri="{BB962C8B-B14F-4D97-AF65-F5344CB8AC3E}">
        <p14:creationId xmlns:p14="http://schemas.microsoft.com/office/powerpoint/2010/main" val="1463479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AD901C-72A4-34AA-6C44-900E693241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601E23B-A3E3-653A-A36E-9AC41C0A6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75" y="142543"/>
            <a:ext cx="5745125" cy="1279857"/>
          </a:xfrm>
        </p:spPr>
        <p:txBody>
          <a:bodyPr>
            <a:normAutofit/>
          </a:bodyPr>
          <a:lstStyle/>
          <a:p>
            <a:r>
              <a:rPr lang="en-GB"/>
              <a:t>Class Charts</a:t>
            </a:r>
          </a:p>
        </p:txBody>
      </p:sp>
      <p:pic>
        <p:nvPicPr>
          <p:cNvPr id="23558" name="Picture 6" descr="Class Charts | University of Birmingham School">
            <a:extLst>
              <a:ext uri="{FF2B5EF4-FFF2-40B4-BE49-F238E27FC236}">
                <a16:creationId xmlns:a16="http://schemas.microsoft.com/office/drawing/2014/main" id="{C3A0F093-15D9-CDA2-F548-507DFBD359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592" y="5219700"/>
            <a:ext cx="2508608" cy="139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303C8AE-B41D-449C-6B58-5F29380646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875" y="1422400"/>
            <a:ext cx="5342860" cy="4351338"/>
          </a:xfrm>
        </p:spPr>
        <p:txBody>
          <a:bodyPr>
            <a:normAutofit/>
          </a:bodyPr>
          <a:lstStyle/>
          <a:p>
            <a:pPr fontAlgn="base"/>
            <a:r>
              <a:rPr lang="en-US"/>
              <a:t>We use Class Charts to share homework, </a:t>
            </a:r>
            <a:r>
              <a:rPr lang="en-US" err="1"/>
              <a:t>behaviour</a:t>
            </a:r>
            <a:r>
              <a:rPr lang="en-US"/>
              <a:t> points and communications with students and parents​</a:t>
            </a:r>
          </a:p>
          <a:p>
            <a:pPr fontAlgn="base"/>
            <a:r>
              <a:rPr lang="en-US"/>
              <a:t>There are </a:t>
            </a:r>
            <a:r>
              <a:rPr lang="en-US" b="1"/>
              <a:t>separate student and parent apps</a:t>
            </a:r>
            <a:r>
              <a:rPr lang="en-US"/>
              <a:t>​</a:t>
            </a:r>
          </a:p>
          <a:p>
            <a:pPr fontAlgn="base"/>
            <a:r>
              <a:rPr lang="en-US"/>
              <a:t>Please speak with Miss Grainger to request a new PIN</a:t>
            </a:r>
            <a:r>
              <a:rPr lang="en-GB"/>
              <a:t>​</a:t>
            </a:r>
          </a:p>
        </p:txBody>
      </p:sp>
      <p:pic>
        <p:nvPicPr>
          <p:cNvPr id="23554" name="Picture 2" descr="A screen shot of a cell phone&#10;&#10;Description automatically generated with medium confidence">
            <a:extLst>
              <a:ext uri="{FF2B5EF4-FFF2-40B4-BE49-F238E27FC236}">
                <a16:creationId xmlns:a16="http://schemas.microsoft.com/office/drawing/2014/main" id="{0AF38D9F-A4A3-12FA-F96F-FBAFB2409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5" y="242887"/>
            <a:ext cx="3562350" cy="565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0" name="Picture 8" descr="A logo with people in the middle&#10;&#10;Description automatically generated">
            <a:extLst>
              <a:ext uri="{FF2B5EF4-FFF2-40B4-BE49-F238E27FC236}">
                <a16:creationId xmlns:a16="http://schemas.microsoft.com/office/drawing/2014/main" id="{709B4E1E-1317-B9E9-9DED-50551A1E6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047" y="5379471"/>
            <a:ext cx="1207127" cy="1235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1" name="Picture 9" descr="A logo of a group of people&#10;&#10;Description automatically generated">
            <a:extLst>
              <a:ext uri="{FF2B5EF4-FFF2-40B4-BE49-F238E27FC236}">
                <a16:creationId xmlns:a16="http://schemas.microsoft.com/office/drawing/2014/main" id="{D971A9A2-F108-8D44-A3A0-76475446F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267" y="5315130"/>
            <a:ext cx="1207127" cy="1299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7307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2BFAEF-CA9D-D8DF-2D89-B99CC88C11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BA08E-DC61-6F6A-62DC-03F48DA75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63525"/>
            <a:ext cx="10515600" cy="1325563"/>
          </a:xfrm>
        </p:spPr>
        <p:txBody>
          <a:bodyPr/>
          <a:lstStyle/>
          <a:p>
            <a:r>
              <a:rPr lang="en-GB"/>
              <a:t>Timetable</a:t>
            </a:r>
          </a:p>
        </p:txBody>
      </p:sp>
      <p:pic>
        <p:nvPicPr>
          <p:cNvPr id="24578" name="Picture 2" descr="A screenshot of a calendar&#10;&#10;Description automatically generated">
            <a:extLst>
              <a:ext uri="{FF2B5EF4-FFF2-40B4-BE49-F238E27FC236}">
                <a16:creationId xmlns:a16="http://schemas.microsoft.com/office/drawing/2014/main" id="{E7E90611-32ED-E1D4-7C44-D7E06A8F6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1701800"/>
            <a:ext cx="4873673" cy="4100513"/>
          </a:xfrm>
          <a:prstGeom prst="rect">
            <a:avLst/>
          </a:prstGeom>
          <a:noFill/>
          <a:ln>
            <a:solidFill>
              <a:srgbClr val="0172B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A screenshot of a cellphone&#10;&#10;Description automatically generated">
            <a:extLst>
              <a:ext uri="{FF2B5EF4-FFF2-40B4-BE49-F238E27FC236}">
                <a16:creationId xmlns:a16="http://schemas.microsoft.com/office/drawing/2014/main" id="{47F431DB-2E07-F962-D334-7DFD4F4DE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275" y="1697392"/>
            <a:ext cx="3717925" cy="4104921"/>
          </a:xfrm>
          <a:prstGeom prst="rect">
            <a:avLst/>
          </a:prstGeom>
          <a:noFill/>
          <a:ln>
            <a:solidFill>
              <a:srgbClr val="0172B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53201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266CCC-86A0-AF8C-D309-A9076A884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247167-17EA-9DD5-E802-A786006DC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766" y="5691"/>
            <a:ext cx="10515600" cy="1325563"/>
          </a:xfrm>
        </p:spPr>
        <p:txBody>
          <a:bodyPr/>
          <a:lstStyle/>
          <a:p>
            <a:r>
              <a:rPr lang="en-GB"/>
              <a:t>Behaviour</a:t>
            </a:r>
          </a:p>
        </p:txBody>
      </p:sp>
      <p:pic>
        <p:nvPicPr>
          <p:cNvPr id="25602" name="Picture 2" descr="A green circle with white text&#10;&#10;Description automatically generated">
            <a:extLst>
              <a:ext uri="{FF2B5EF4-FFF2-40B4-BE49-F238E27FC236}">
                <a16:creationId xmlns:a16="http://schemas.microsoft.com/office/drawing/2014/main" id="{76F7BE7F-61F2-5937-064D-A45E4DEED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675" y="1131789"/>
            <a:ext cx="7294951" cy="54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8677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FF8B18-F159-91A5-A72E-0DC22E53C3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67EB7-E922-FEF2-58EE-BCEFBA6AE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63525"/>
            <a:ext cx="10515600" cy="1325563"/>
          </a:xfrm>
        </p:spPr>
        <p:txBody>
          <a:bodyPr/>
          <a:lstStyle/>
          <a:p>
            <a:r>
              <a:rPr lang="en-GB"/>
              <a:t>Homework</a:t>
            </a:r>
          </a:p>
        </p:txBody>
      </p:sp>
      <p:pic>
        <p:nvPicPr>
          <p:cNvPr id="26626" name="Picture 2" descr="A screenshot of a calendar&#10;&#10;Description automatically generated">
            <a:extLst>
              <a:ext uri="{FF2B5EF4-FFF2-40B4-BE49-F238E27FC236}">
                <a16:creationId xmlns:a16="http://schemas.microsoft.com/office/drawing/2014/main" id="{B3561226-DDDD-5460-99CD-617F2CF58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641" y="1589088"/>
            <a:ext cx="4601258" cy="4664075"/>
          </a:xfrm>
          <a:prstGeom prst="rect">
            <a:avLst/>
          </a:prstGeom>
          <a:noFill/>
          <a:ln>
            <a:solidFill>
              <a:srgbClr val="0172B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571345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FE5185-8026-62FC-63E3-779845C64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A0C60-0A7B-FA66-683C-48E0833254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7438" y="28687"/>
            <a:ext cx="6475621" cy="2614466"/>
          </a:xfrm>
        </p:spPr>
        <p:txBody>
          <a:bodyPr>
            <a:normAutofit/>
          </a:bodyPr>
          <a:lstStyle/>
          <a:p>
            <a:r>
              <a:rPr lang="en-GB"/>
              <a:t>Any questions?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C13194-0E64-AB06-5BC5-79D2F24586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7438" y="2822687"/>
            <a:ext cx="9144000" cy="1655762"/>
          </a:xfrm>
        </p:spPr>
        <p:txBody>
          <a:bodyPr>
            <a:noAutofit/>
          </a:bodyPr>
          <a:lstStyle/>
          <a:p>
            <a:pPr fontAlgn="base"/>
            <a:r>
              <a:rPr lang="en-US"/>
              <a:t>Please stay and ask a member of the leadership team</a:t>
            </a:r>
            <a:endParaRPr lang="en-US" sz="600"/>
          </a:p>
          <a:p>
            <a:pPr fontAlgn="base"/>
            <a:r>
              <a:rPr lang="en-US" sz="600"/>
              <a:t>​</a:t>
            </a:r>
          </a:p>
          <a:p>
            <a:pPr fontAlgn="base"/>
            <a:r>
              <a:rPr lang="en-US"/>
              <a:t>Mr Crossley - Headteacher​</a:t>
            </a:r>
          </a:p>
          <a:p>
            <a:pPr fontAlgn="base"/>
            <a:r>
              <a:rPr lang="en-US"/>
              <a:t>Mr Dolman - Collier​</a:t>
            </a:r>
          </a:p>
          <a:p>
            <a:pPr fontAlgn="base"/>
            <a:r>
              <a:rPr lang="en-US"/>
              <a:t>Ms Brooks - Astle ​</a:t>
            </a:r>
          </a:p>
          <a:p>
            <a:pPr fontAlgn="base"/>
            <a:r>
              <a:rPr lang="en-US"/>
              <a:t>Mrs Norridge - Lawrence​</a:t>
            </a:r>
          </a:p>
          <a:p>
            <a:pPr fontAlgn="base"/>
            <a:r>
              <a:rPr lang="en-US"/>
              <a:t>Miss Grainger - Erewash</a:t>
            </a:r>
          </a:p>
          <a:p>
            <a:pPr fontAlgn="base"/>
            <a:r>
              <a:rPr lang="en-US"/>
              <a:t>Miss Dickman - SENDCo (Sixth Form Study Centre)</a:t>
            </a:r>
          </a:p>
        </p:txBody>
      </p:sp>
    </p:spTree>
    <p:extLst>
      <p:ext uri="{BB962C8B-B14F-4D97-AF65-F5344CB8AC3E}">
        <p14:creationId xmlns:p14="http://schemas.microsoft.com/office/powerpoint/2010/main" val="2646113919"/>
      </p:ext>
    </p:extLst>
  </p:cSld>
  <p:clrMapOvr>
    <a:masterClrMapping/>
  </p:clrMapOvr>
</p:sld>
</file>

<file path=ppt/theme/theme1.xml><?xml version="1.0" encoding="utf-8"?>
<a:theme xmlns:a="http://schemas.openxmlformats.org/drawingml/2006/main" name="HPA Powerpoint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HPA Powerpoint Theme" id="{BFBA7217-08FB-4C4B-A31D-0CBC26C7560F}" vid="{9A18FE5C-A005-4A93-8023-5E1625E1231C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HPA Powerpoint</Template>
  <Application>Microsoft Office PowerPoint</Application>
  <PresentationFormat>Widescreen</PresentationFormat>
  <Slides>42</Slides>
  <Notes>1</Notes>
  <HiddenSlides>1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44" baseType="lpstr">
      <vt:lpstr>HPA Powerpoint Theme</vt:lpstr>
      <vt:lpstr>office theme</vt:lpstr>
      <vt:lpstr>Year 7  Parent Welcome</vt:lpstr>
      <vt:lpstr>PowerPoint Presentation</vt:lpstr>
      <vt:lpstr>PowerPoint Presentation</vt:lpstr>
      <vt:lpstr>Agenda</vt:lpstr>
      <vt:lpstr>PowerPoint Presentation</vt:lpstr>
      <vt:lpstr>Core Purpose  Raising achievement of  all students</vt:lpstr>
      <vt:lpstr>Our Values</vt:lpstr>
      <vt:lpstr>Hall Park Learner</vt:lpstr>
      <vt:lpstr>Contacting the school</vt:lpstr>
      <vt:lpstr>PowerPoint Presentation</vt:lpstr>
      <vt:lpstr>Personal Development</vt:lpstr>
      <vt:lpstr>Trips this year</vt:lpstr>
      <vt:lpstr>Co Curricular</vt:lpstr>
      <vt:lpstr>Pledges</vt:lpstr>
      <vt:lpstr>Anti-bullying</vt:lpstr>
      <vt:lpstr>PowerPoint Presentation</vt:lpstr>
      <vt:lpstr>Our curriculum</vt:lpstr>
      <vt:lpstr>Our curriculum</vt:lpstr>
      <vt:lpstr>Our curriculum</vt:lpstr>
      <vt:lpstr>Key Dates, Reports​</vt:lpstr>
      <vt:lpstr>Target Bands</vt:lpstr>
      <vt:lpstr>Data Collections</vt:lpstr>
      <vt:lpstr>Report Example</vt:lpstr>
      <vt:lpstr>Key Dates</vt:lpstr>
      <vt:lpstr>PowerPoint Presentation</vt:lpstr>
      <vt:lpstr>Importance of Attendance</vt:lpstr>
      <vt:lpstr>PowerPoint Presentation</vt:lpstr>
      <vt:lpstr>How we encourage good attendance</vt:lpstr>
      <vt:lpstr>Phone pouches</vt:lpstr>
      <vt:lpstr>What if…?</vt:lpstr>
      <vt:lpstr>What equipment should students bring to school?</vt:lpstr>
      <vt:lpstr>Uniform card</vt:lpstr>
      <vt:lpstr>PowerPoint Presentation</vt:lpstr>
      <vt:lpstr>Reading</vt:lpstr>
      <vt:lpstr>PowerPoint Presentation</vt:lpstr>
      <vt:lpstr>PowerPoint Presentation</vt:lpstr>
      <vt:lpstr>Homework</vt:lpstr>
      <vt:lpstr>Class Charts</vt:lpstr>
      <vt:lpstr>Timetable</vt:lpstr>
      <vt:lpstr>Behaviour</vt:lpstr>
      <vt:lpstr>Homework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Miss J Mabon</dc:creator>
  <cp:revision>3</cp:revision>
  <dcterms:created xsi:type="dcterms:W3CDTF">2025-10-02T14:53:09Z</dcterms:created>
  <dcterms:modified xsi:type="dcterms:W3CDTF">2025-10-10T08:01:12Z</dcterms:modified>
</cp:coreProperties>
</file>