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4"/>
  </p:sldMasterIdLst>
  <p:notesMasterIdLst>
    <p:notesMasterId r:id="rId8"/>
  </p:notesMasterIdLst>
  <p:sldIdLst>
    <p:sldId id="769" r:id="rId5"/>
    <p:sldId id="772" r:id="rId6"/>
    <p:sldId id="773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393CCB5-415E-429E-9DF7-2BE8E06CCAE5}" v="1" dt="2024-06-07T09:43:15.7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5532" autoAdjust="0"/>
  </p:normalViewPr>
  <p:slideViewPr>
    <p:cSldViewPr snapToGrid="0">
      <p:cViewPr varScale="1">
        <p:scale>
          <a:sx n="48" d="100"/>
          <a:sy n="48" d="100"/>
        </p:scale>
        <p:origin x="1340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6/7/2024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zoneyouthproject.co.uk/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www.nottinghamshire.gov.uk/education/youth-services/young-peoples-centres" TargetMode="External"/><Relationship Id="rId4" Type="http://schemas.openxmlformats.org/officeDocument/2006/relationships/hyperlink" Target="https://www.blendyouthproject.co.uk/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Website address</a:t>
            </a:r>
          </a:p>
          <a:p>
            <a:endParaRPr lang="en-GB" dirty="0"/>
          </a:p>
          <a:p>
            <a:r>
              <a:rPr lang="en-GB" dirty="0">
                <a:hlinkClick r:id="rId3"/>
              </a:rPr>
              <a:t>The Zone Youth Project | Home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4"/>
              </a:rPr>
              <a:t>Blend Youth Project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5"/>
              </a:rPr>
              <a:t>Young people's centres | Nottinghamshire County Council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9393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952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6A401-2416-697A-3A18-0CD8E13CDC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FC395B-32DE-DA1E-C99A-91A31633F1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5C40B-8594-B956-160D-A09E6D6A9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5DCBA-32BE-FF04-9CCC-5862BFA74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22F78A-AFA1-5B07-21EC-CC9255F02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167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FB825-2370-6075-DB97-276640930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5A81FD-D09D-CFBE-F5F0-AB3C0FC9F2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EE7CF5-601C-690E-C8DB-04395EAEF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4E981-D74C-93C8-FF45-781ADE567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4CA09B-70A4-08EB-8056-A61A5876D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182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27A9C-5A79-F4EA-7566-14D7D146D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6031F3-8D4A-893E-A52B-88856CD97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4D38E7-371E-02A1-EAE7-6FE828301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E7D36-F8CA-2CDB-662D-EA50E5D00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D232E-4032-9188-8F53-6DEEC1086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735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63F42-882A-4A83-838F-3F361C59E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4EFD6-AC37-59E6-8011-60EE48E1A9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0D4DE0-4498-63D0-4AE8-9DD908923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CD89D0-1E4C-4E73-AD11-84AC7EDFC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517D50-6604-0759-16AA-4682F5CBD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101A7D-900F-A343-4D9F-8591768C0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657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7F8FD-C2C5-5393-E7C0-53A4A3CB8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5F30A0-D5F7-476E-AA99-C872ABCC4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DBC38B-2BC0-E009-0336-B0A5C77DF9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5E5EFB-FEB1-7F90-1C24-39F6F54371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10AAAC-1D13-04EE-AAC8-9650598BBE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A79C57-DD62-C188-E4D5-BEFD9EE63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DB93D5-515D-23A5-BFBF-F980D1598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C1BCCE-00C8-B9A7-8768-3F4E54490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629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EB89D-8D71-01CD-8917-0B452C520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855AA4-A308-0AC6-E404-86C60C5A9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F1D56F-8C04-7B07-D986-0CBC374AC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851804-49AB-FC0F-54A3-AF60AD797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503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9E67D5-3A3E-BE00-82BA-D06782106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69175F-EB75-E736-E53E-20F7638C4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198832-5ECE-D541-DCC4-5A301A432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909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37BCF-29A4-6901-7E13-BCBE11BBA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159DD-DA8C-54D0-B12E-4C8143E715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5D74A3-6624-9BB6-0784-9CE16CBDB6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1C0920-C915-6076-54CB-32EEE57AF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448CC7-7946-6FF9-737E-B9A6AC5F8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1B62AF-C731-F1EF-5987-CA6E71C78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166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3D4D6-1FB4-8583-3046-6FAD4AF38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1FFCC6-7290-92DC-C70C-96E731A714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EED473-E8DF-54EC-28DD-C3B42E4556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930BC7-F1AD-1534-FB4C-DB6F489B0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B2D0A4-8182-2505-1BE5-CE156B9AD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B0F53D-D8AC-4FD2-8122-61CCFD6CC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412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D0049-15C9-AFDC-2DC2-5FC836B5F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C99104-73BB-5C59-6CF5-3B8B6E2267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F1307C-DC61-A345-B9D2-12AEAD4E5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D8439-AD3A-E626-19D7-5460C207B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1C9758-FAE2-7D94-4FF7-72710CD79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328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6A7F4F-B798-1B42-C40F-34F02C2404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11C8DF-2E69-B384-4246-E7D2DDA7D0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6CC2B-DC57-025A-84C3-DF31D522E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E30C7-469F-2235-522F-7A9EF92B5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9E804-067D-B049-3607-A5C17A327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411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298683-F961-83ED-E62E-8DFAEB915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6EF24-2E22-5003-8D91-00516D1D7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5EC04-0C5B-2B19-7F2C-BB311AF684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07/06/2024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723F1E-D51D-42F0-3DD6-74F3055311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047D4-0604-3F23-AB3F-3D3B2D5C68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977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XiKt5LoQtRI?feature=oembed" TargetMode="Externa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636" y="1195704"/>
            <a:ext cx="1577020" cy="14911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2718605" y="2686900"/>
            <a:ext cx="8025902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  <a:endParaRPr lang="en-GB" sz="6000" b="1" dirty="0">
              <a:solidFill>
                <a:srgbClr val="4472C4"/>
              </a:solidFill>
              <a:latin typeface="Calibri Ligh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Youth Worker</a:t>
            </a:r>
          </a:p>
        </p:txBody>
      </p:sp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534769" y="4582539"/>
            <a:ext cx="49835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CFE46C-FBB9-ABC6-9E15-33EE4C6E35C4}"/>
              </a:ext>
            </a:extLst>
          </p:cNvPr>
          <p:cNvSpPr txBox="1"/>
          <p:nvPr/>
        </p:nvSpPr>
        <p:spPr>
          <a:xfrm>
            <a:off x="3008243" y="3227768"/>
            <a:ext cx="61225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pic>
        <p:nvPicPr>
          <p:cNvPr id="3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07D383DB-C2C0-4119-744B-32122E5162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82313" y="0"/>
            <a:ext cx="5863193" cy="686592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2C91013-495A-2FCE-72A6-5461EF378BD8}"/>
              </a:ext>
            </a:extLst>
          </p:cNvPr>
          <p:cNvSpPr txBox="1"/>
          <p:nvPr/>
        </p:nvSpPr>
        <p:spPr>
          <a:xfrm>
            <a:off x="5480879" y="290302"/>
            <a:ext cx="6512337" cy="338554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solidFill>
                  <a:srgbClr val="4D4D4D"/>
                </a:solidFill>
                <a:latin typeface="Open Sans"/>
                <a:ea typeface="Open Sans"/>
                <a:cs typeface="Open Sans"/>
              </a:rPr>
              <a:t>Youth groups, youth workers, leaders and volunteers support by:  </a:t>
            </a:r>
            <a:br>
              <a:rPr lang="en-GB" sz="1400" dirty="0">
                <a:latin typeface="Open Sans"/>
                <a:ea typeface="Open Sans"/>
                <a:cs typeface="Open Sans"/>
              </a:rPr>
            </a:br>
            <a:endParaRPr lang="en-GB" sz="1400" dirty="0">
              <a:solidFill>
                <a:srgbClr val="4D4D4D"/>
              </a:solidFill>
              <a:latin typeface="Open Sans"/>
              <a:ea typeface="Open Sans"/>
              <a:cs typeface="Open Sans"/>
            </a:endParaRPr>
          </a:p>
          <a:p>
            <a:pPr>
              <a:buChar char="•"/>
            </a:pPr>
            <a:r>
              <a:rPr lang="en-GB" sz="1400" dirty="0">
                <a:solidFill>
                  <a:srgbClr val="4D4D4D"/>
                </a:solidFill>
                <a:latin typeface="Open Sans"/>
                <a:ea typeface="Open Sans"/>
                <a:cs typeface="Open Sans"/>
              </a:rPr>
              <a:t>Building young people’s self-esteem and self-confidence.</a:t>
            </a:r>
          </a:p>
          <a:p>
            <a:pPr>
              <a:buChar char="•"/>
            </a:pPr>
            <a:r>
              <a:rPr lang="en-GB" sz="1400" dirty="0">
                <a:solidFill>
                  <a:srgbClr val="4D4D4D"/>
                </a:solidFill>
                <a:latin typeface="Open Sans"/>
                <a:ea typeface="Open Sans"/>
                <a:cs typeface="Open Sans"/>
              </a:rPr>
              <a:t>Developing young people’s ability to manage personal and social relationships.</a:t>
            </a:r>
          </a:p>
          <a:p>
            <a:pPr>
              <a:buChar char="•"/>
            </a:pPr>
            <a:r>
              <a:rPr lang="en-GB" sz="1400" dirty="0">
                <a:solidFill>
                  <a:srgbClr val="4D4D4D"/>
                </a:solidFill>
                <a:latin typeface="Open Sans"/>
                <a:ea typeface="Open Sans"/>
                <a:cs typeface="Open Sans"/>
              </a:rPr>
              <a:t>Creating learning opportunities for young people to develop new skills.</a:t>
            </a:r>
          </a:p>
          <a:p>
            <a:pPr>
              <a:buChar char="•"/>
            </a:pPr>
            <a:r>
              <a:rPr lang="en-GB" sz="1400" dirty="0">
                <a:solidFill>
                  <a:srgbClr val="4D4D4D"/>
                </a:solidFill>
                <a:latin typeface="Open Sans"/>
                <a:ea typeface="Open Sans"/>
                <a:cs typeface="Open Sans"/>
              </a:rPr>
              <a:t>Encouraging positive group atmospheres.</a:t>
            </a:r>
          </a:p>
          <a:p>
            <a:pPr>
              <a:buChar char="•"/>
            </a:pPr>
            <a:r>
              <a:rPr lang="en-GB" sz="1400" dirty="0">
                <a:solidFill>
                  <a:srgbClr val="4D4D4D"/>
                </a:solidFill>
                <a:latin typeface="Open Sans"/>
                <a:ea typeface="Open Sans"/>
                <a:cs typeface="Open Sans"/>
              </a:rPr>
              <a:t>Building the capacity of young people to consider risk, make reasoned decisions and take control.</a:t>
            </a:r>
          </a:p>
          <a:p>
            <a:pPr>
              <a:buChar char="•"/>
            </a:pPr>
            <a:r>
              <a:rPr lang="en-GB" sz="1400" dirty="0">
                <a:solidFill>
                  <a:srgbClr val="4D4D4D"/>
                </a:solidFill>
                <a:latin typeface="Open Sans"/>
                <a:ea typeface="Open Sans"/>
                <a:cs typeface="Open Sans"/>
              </a:rPr>
              <a:t>Helping young people to develop a ‘world view’ which widens horizons and invites social commitment.</a:t>
            </a:r>
          </a:p>
          <a:p>
            <a:pPr>
              <a:buChar char="•"/>
            </a:pPr>
            <a:endParaRPr lang="en-GB" sz="1200" dirty="0">
              <a:solidFill>
                <a:srgbClr val="4D4D4D"/>
              </a:solidFill>
              <a:latin typeface="Open Sans"/>
              <a:ea typeface="Open Sans"/>
              <a:cs typeface="Open Sans"/>
            </a:endParaRPr>
          </a:p>
          <a:p>
            <a:r>
              <a:rPr lang="en-GB" sz="1200" dirty="0">
                <a:solidFill>
                  <a:srgbClr val="4D4D4D"/>
                </a:solidFill>
                <a:latin typeface="Open Sans"/>
                <a:ea typeface="Open Sans"/>
                <a:cs typeface="Open Sans"/>
              </a:rPr>
              <a:t>Visit your local centre or check out their websites: </a:t>
            </a:r>
          </a:p>
          <a:p>
            <a:pPr>
              <a:buChar char="•"/>
            </a:pPr>
            <a:endParaRPr lang="en-GB" sz="1200" dirty="0">
              <a:solidFill>
                <a:srgbClr val="4D4D4D"/>
              </a:solidFill>
              <a:latin typeface="Open Sans"/>
              <a:ea typeface="Open Sans"/>
              <a:cs typeface="Open Sans"/>
            </a:endParaRPr>
          </a:p>
          <a:p>
            <a:endParaRPr lang="en-GB" sz="1200" dirty="0">
              <a:solidFill>
                <a:srgbClr val="4D4D4D"/>
              </a:solidFill>
              <a:latin typeface="Open Sans"/>
              <a:ea typeface="Open Sans"/>
              <a:cs typeface="Open Sans"/>
            </a:endParaRPr>
          </a:p>
          <a:p>
            <a:pPr>
              <a:buChar char="•"/>
            </a:pPr>
            <a:endParaRPr lang="en-GB" sz="1200" dirty="0">
              <a:solidFill>
                <a:srgbClr val="4D4D4D"/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13" name="Picture 14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D0234BFA-973A-6C37-CE1C-57952F4E63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-1200000">
            <a:off x="9484811" y="3653456"/>
            <a:ext cx="2065724" cy="19737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86D736-525F-0C96-16A6-E46B03A43E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6667" y="3518375"/>
            <a:ext cx="2130895" cy="171313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FB8652B-064D-C097-24C4-B822F5521B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57232" y="5775067"/>
            <a:ext cx="3924502" cy="838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574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8324" y="291221"/>
            <a:ext cx="7607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Here's a video on the role of a Youth Worker </a:t>
            </a:r>
          </a:p>
        </p:txBody>
      </p:sp>
      <p:sp>
        <p:nvSpPr>
          <p:cNvPr id="7" name="Rectangle 6"/>
          <p:cNvSpPr/>
          <p:nvPr/>
        </p:nvSpPr>
        <p:spPr>
          <a:xfrm rot="5400000">
            <a:off x="5619946" y="285947"/>
            <a:ext cx="952107" cy="12192000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0D53FC-02B2-1457-17E1-A1ACE2231A8B}"/>
              </a:ext>
            </a:extLst>
          </p:cNvPr>
          <p:cNvSpPr txBox="1"/>
          <p:nvPr/>
        </p:nvSpPr>
        <p:spPr>
          <a:xfrm>
            <a:off x="1707236" y="5009458"/>
            <a:ext cx="90384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would you rate this job out of 10 ? Something you would love or not?</a:t>
            </a:r>
          </a:p>
        </p:txBody>
      </p:sp>
      <p:pic>
        <p:nvPicPr>
          <p:cNvPr id="4" name="Online Media 5" title="JOB OF THE WEEK - EPISODE #23 - YOUTH WORKER">
            <a:hlinkClick r:id="" action="ppaction://media"/>
            <a:extLst>
              <a:ext uri="{FF2B5EF4-FFF2-40B4-BE49-F238E27FC236}">
                <a16:creationId xmlns:a16="http://schemas.microsoft.com/office/drawing/2014/main" id="{B3B23EE0-8AA3-C4E8-0015-0694A1D0220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4101858" y="1341594"/>
            <a:ext cx="3431395" cy="2182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4710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13CAD8C-F883-4306-9183-83A54CB47D3E}">
  <ds:schemaRefs>
    <ds:schemaRef ds:uri="http://schemas.microsoft.com/office/2006/metadata/properties"/>
    <ds:schemaRef ds:uri="http://www.w3.org/XML/1998/namespace"/>
    <ds:schemaRef ds:uri="88bc13ec-fdbf-41cc-8767-012b757b2b1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B83DE87-3FE3-47B1-B802-DF9EB061C13A}"/>
</file>

<file path=customXml/itemProps3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654</TotalTime>
  <Words>146</Words>
  <Application>Microsoft Office PowerPoint</Application>
  <PresentationFormat>Widescreen</PresentationFormat>
  <Paragraphs>24</Paragraphs>
  <Slides>3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S Bytheway</cp:lastModifiedBy>
  <cp:revision>63</cp:revision>
  <dcterms:created xsi:type="dcterms:W3CDTF">2022-04-22T12:25:31Z</dcterms:created>
  <dcterms:modified xsi:type="dcterms:W3CDTF">2024-06-07T09:46:34Z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0x0101008F2CEFD9DCFF9D48AC00BF1F09E77AC1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