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4"/>
  </p:sldMasterIdLst>
  <p:notesMasterIdLst>
    <p:notesMasterId r:id="rId8"/>
  </p:notesMasterIdLst>
  <p:sldIdLst>
    <p:sldId id="769" r:id="rId5"/>
    <p:sldId id="277" r:id="rId6"/>
    <p:sldId id="773"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4F6FE5-1533-4F4A-8596-1C41198DAEA2}" v="20" dt="2024-09-02T13:27:08.9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5532" autoAdjust="0"/>
  </p:normalViewPr>
  <p:slideViewPr>
    <p:cSldViewPr snapToGrid="0">
      <p:cViewPr varScale="1">
        <p:scale>
          <a:sx n="48" d="100"/>
          <a:sy n="48" d="100"/>
        </p:scale>
        <p:origin x="1340"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DC4F6FE5-1533-4F4A-8596-1C41198DAEA2}"/>
    <pc:docChg chg="custSel modSld">
      <pc:chgData name="S Bytheway" userId="29b7b8d0-66fc-4a0f-9903-88ac16cb6ff1" providerId="ADAL" clId="{DC4F6FE5-1533-4F4A-8596-1C41198DAEA2}" dt="2024-09-02T13:28:19.994" v="491" actId="20577"/>
      <pc:docMkLst>
        <pc:docMk/>
      </pc:docMkLst>
      <pc:sldChg chg="addSp delSp modSp mod modNotesTx">
        <pc:chgData name="S Bytheway" userId="29b7b8d0-66fc-4a0f-9903-88ac16cb6ff1" providerId="ADAL" clId="{DC4F6FE5-1533-4F4A-8596-1C41198DAEA2}" dt="2024-09-02T13:22:15.879" v="255" actId="113"/>
        <pc:sldMkLst>
          <pc:docMk/>
          <pc:sldMk cId="4016464364" sldId="277"/>
        </pc:sldMkLst>
        <pc:spChg chg="del">
          <ac:chgData name="S Bytheway" userId="29b7b8d0-66fc-4a0f-9903-88ac16cb6ff1" providerId="ADAL" clId="{DC4F6FE5-1533-4F4A-8596-1C41198DAEA2}" dt="2024-09-02T13:11:50.274" v="25" actId="478"/>
          <ac:spMkLst>
            <pc:docMk/>
            <pc:sldMk cId="4016464364" sldId="277"/>
            <ac:spMk id="2" creationId="{19985F5A-49F1-27C0-42B5-5E938A1F7A9D}"/>
          </ac:spMkLst>
        </pc:spChg>
        <pc:spChg chg="add mod">
          <ac:chgData name="S Bytheway" userId="29b7b8d0-66fc-4a0f-9903-88ac16cb6ff1" providerId="ADAL" clId="{DC4F6FE5-1533-4F4A-8596-1C41198DAEA2}" dt="2024-09-02T13:21:43.934" v="193" actId="113"/>
          <ac:spMkLst>
            <pc:docMk/>
            <pc:sldMk cId="4016464364" sldId="277"/>
            <ac:spMk id="5" creationId="{84CA5D8C-09E4-3A01-8343-677482959CFD}"/>
          </ac:spMkLst>
        </pc:spChg>
        <pc:spChg chg="add mod">
          <ac:chgData name="S Bytheway" userId="29b7b8d0-66fc-4a0f-9903-88ac16cb6ff1" providerId="ADAL" clId="{DC4F6FE5-1533-4F4A-8596-1C41198DAEA2}" dt="2024-09-02T13:22:15.879" v="255" actId="113"/>
          <ac:spMkLst>
            <pc:docMk/>
            <pc:sldMk cId="4016464364" sldId="277"/>
            <ac:spMk id="7" creationId="{5D9ECF26-7AB6-374E-9AF4-D0EA1D30F0C2}"/>
          </ac:spMkLst>
        </pc:spChg>
        <pc:spChg chg="del">
          <ac:chgData name="S Bytheway" userId="29b7b8d0-66fc-4a0f-9903-88ac16cb6ff1" providerId="ADAL" clId="{DC4F6FE5-1533-4F4A-8596-1C41198DAEA2}" dt="2024-09-02T13:11:46.972" v="24" actId="478"/>
          <ac:spMkLst>
            <pc:docMk/>
            <pc:sldMk cId="4016464364" sldId="277"/>
            <ac:spMk id="9" creationId="{A3894E67-0BEB-C878-8A44-BCB30237FC78}"/>
          </ac:spMkLst>
        </pc:spChg>
        <pc:spChg chg="add mod">
          <ac:chgData name="S Bytheway" userId="29b7b8d0-66fc-4a0f-9903-88ac16cb6ff1" providerId="ADAL" clId="{DC4F6FE5-1533-4F4A-8596-1C41198DAEA2}" dt="2024-09-02T13:21:32.118" v="190" actId="20577"/>
          <ac:spMkLst>
            <pc:docMk/>
            <pc:sldMk cId="4016464364" sldId="277"/>
            <ac:spMk id="10" creationId="{EB75FC95-0E3C-C753-BAA0-B9FEABB7D639}"/>
          </ac:spMkLst>
        </pc:spChg>
        <pc:picChg chg="add mod">
          <ac:chgData name="S Bytheway" userId="29b7b8d0-66fc-4a0f-9903-88ac16cb6ff1" providerId="ADAL" clId="{DC4F6FE5-1533-4F4A-8596-1C41198DAEA2}" dt="2024-09-02T13:12:28.253" v="51" actId="14100"/>
          <ac:picMkLst>
            <pc:docMk/>
            <pc:sldMk cId="4016464364" sldId="277"/>
            <ac:picMk id="3" creationId="{F9AF31CA-2D36-7435-4BDE-A8378395DD25}"/>
          </ac:picMkLst>
        </pc:picChg>
        <pc:picChg chg="del">
          <ac:chgData name="S Bytheway" userId="29b7b8d0-66fc-4a0f-9903-88ac16cb6ff1" providerId="ADAL" clId="{DC4F6FE5-1533-4F4A-8596-1C41198DAEA2}" dt="2024-09-02T13:11:44.804" v="23" actId="478"/>
          <ac:picMkLst>
            <pc:docMk/>
            <pc:sldMk cId="4016464364" sldId="277"/>
            <ac:picMk id="4" creationId="{0C8C97CD-48A3-9D28-15A7-9BBAABA0515E}"/>
          </ac:picMkLst>
        </pc:picChg>
        <pc:picChg chg="add mod">
          <ac:chgData name="S Bytheway" userId="29b7b8d0-66fc-4a0f-9903-88ac16cb6ff1" providerId="ADAL" clId="{DC4F6FE5-1533-4F4A-8596-1C41198DAEA2}" dt="2024-09-02T13:22:12.411" v="254" actId="1076"/>
          <ac:picMkLst>
            <pc:docMk/>
            <pc:sldMk cId="4016464364" sldId="277"/>
            <ac:picMk id="8" creationId="{D258A279-607B-C2FF-457C-75E7AE68B710}"/>
          </ac:picMkLst>
        </pc:picChg>
      </pc:sldChg>
      <pc:sldChg chg="modSp mod">
        <pc:chgData name="S Bytheway" userId="29b7b8d0-66fc-4a0f-9903-88ac16cb6ff1" providerId="ADAL" clId="{DC4F6FE5-1533-4F4A-8596-1C41198DAEA2}" dt="2024-09-02T13:28:19.994" v="491" actId="20577"/>
        <pc:sldMkLst>
          <pc:docMk/>
          <pc:sldMk cId="1898494914" sldId="769"/>
        </pc:sldMkLst>
        <pc:spChg chg="mod">
          <ac:chgData name="S Bytheway" userId="29b7b8d0-66fc-4a0f-9903-88ac16cb6ff1" providerId="ADAL" clId="{DC4F6FE5-1533-4F4A-8596-1C41198DAEA2}" dt="2024-09-02T13:28:19.994" v="491" actId="20577"/>
          <ac:spMkLst>
            <pc:docMk/>
            <pc:sldMk cId="1898494914" sldId="769"/>
            <ac:spMk id="6" creationId="{924547E9-8FE1-E790-7759-AF4DAE7FDE58}"/>
          </ac:spMkLst>
        </pc:spChg>
      </pc:sldChg>
      <pc:sldChg chg="addSp delSp modSp mod">
        <pc:chgData name="S Bytheway" userId="29b7b8d0-66fc-4a0f-9903-88ac16cb6ff1" providerId="ADAL" clId="{DC4F6FE5-1533-4F4A-8596-1C41198DAEA2}" dt="2024-09-02T13:28:09.053" v="482" actId="1076"/>
        <pc:sldMkLst>
          <pc:docMk/>
          <pc:sldMk cId="439471000" sldId="773"/>
        </pc:sldMkLst>
        <pc:spChg chg="mod">
          <ac:chgData name="S Bytheway" userId="29b7b8d0-66fc-4a0f-9903-88ac16cb6ff1" providerId="ADAL" clId="{DC4F6FE5-1533-4F4A-8596-1C41198DAEA2}" dt="2024-09-02T13:28:09.053" v="482" actId="1076"/>
          <ac:spMkLst>
            <pc:docMk/>
            <pc:sldMk cId="439471000" sldId="773"/>
            <ac:spMk id="3" creationId="{00000000-0000-0000-0000-000000000000}"/>
          </ac:spMkLst>
        </pc:spChg>
        <pc:spChg chg="add del mod">
          <ac:chgData name="S Bytheway" userId="29b7b8d0-66fc-4a0f-9903-88ac16cb6ff1" providerId="ADAL" clId="{DC4F6FE5-1533-4F4A-8596-1C41198DAEA2}" dt="2024-09-02T13:21:22.024" v="187" actId="21"/>
          <ac:spMkLst>
            <pc:docMk/>
            <pc:sldMk cId="439471000" sldId="773"/>
            <ac:spMk id="5" creationId="{EB75FC95-0E3C-C753-BAA0-B9FEABB7D639}"/>
          </ac:spMkLst>
        </pc:spChg>
        <pc:spChg chg="add mod">
          <ac:chgData name="S Bytheway" userId="29b7b8d0-66fc-4a0f-9903-88ac16cb6ff1" providerId="ADAL" clId="{DC4F6FE5-1533-4F4A-8596-1C41198DAEA2}" dt="2024-09-02T13:27:57.245" v="478" actId="1076"/>
          <ac:spMkLst>
            <pc:docMk/>
            <pc:sldMk cId="439471000" sldId="773"/>
            <ac:spMk id="9" creationId="{95CE51DB-F4A6-96F2-4B44-A8DD97F7926E}"/>
          </ac:spMkLst>
        </pc:spChg>
        <pc:spChg chg="add">
          <ac:chgData name="S Bytheway" userId="29b7b8d0-66fc-4a0f-9903-88ac16cb6ff1" providerId="ADAL" clId="{DC4F6FE5-1533-4F4A-8596-1C41198DAEA2}" dt="2024-09-02T13:24:30.376" v="421"/>
          <ac:spMkLst>
            <pc:docMk/>
            <pc:sldMk cId="439471000" sldId="773"/>
            <ac:spMk id="10" creationId="{BC110D5E-2F14-8A3D-B51B-F32CACFB6335}"/>
          </ac:spMkLst>
        </pc:spChg>
        <pc:spChg chg="add">
          <ac:chgData name="S Bytheway" userId="29b7b8d0-66fc-4a0f-9903-88ac16cb6ff1" providerId="ADAL" clId="{DC4F6FE5-1533-4F4A-8596-1C41198DAEA2}" dt="2024-09-02T13:24:36.109" v="422"/>
          <ac:spMkLst>
            <pc:docMk/>
            <pc:sldMk cId="439471000" sldId="773"/>
            <ac:spMk id="11" creationId="{B0B68890-45DB-AFEE-7C49-16CA70A2A7E9}"/>
          </ac:spMkLst>
        </pc:spChg>
        <pc:spChg chg="add mod">
          <ac:chgData name="S Bytheway" userId="29b7b8d0-66fc-4a0f-9903-88ac16cb6ff1" providerId="ADAL" clId="{DC4F6FE5-1533-4F4A-8596-1C41198DAEA2}" dt="2024-09-02T13:26:30.402" v="427"/>
          <ac:spMkLst>
            <pc:docMk/>
            <pc:sldMk cId="439471000" sldId="773"/>
            <ac:spMk id="14" creationId="{9CFBF1CE-EA94-0408-A7A4-15227C8247BE}"/>
          </ac:spMkLst>
        </pc:spChg>
        <pc:picChg chg="add mod">
          <ac:chgData name="S Bytheway" userId="29b7b8d0-66fc-4a0f-9903-88ac16cb6ff1" providerId="ADAL" clId="{DC4F6FE5-1533-4F4A-8596-1C41198DAEA2}" dt="2024-09-02T13:28:00.060" v="480" actId="14100"/>
          <ac:picMkLst>
            <pc:docMk/>
            <pc:sldMk cId="439471000" sldId="773"/>
            <ac:picMk id="2" creationId="{F48E5069-56A5-8A2A-2790-BBF7538717AB}"/>
          </ac:picMkLst>
        </pc:picChg>
        <pc:picChg chg="del">
          <ac:chgData name="S Bytheway" userId="29b7b8d0-66fc-4a0f-9903-88ac16cb6ff1" providerId="ADAL" clId="{DC4F6FE5-1533-4F4A-8596-1C41198DAEA2}" dt="2024-09-02T13:11:55.179" v="27" actId="478"/>
          <ac:picMkLst>
            <pc:docMk/>
            <pc:sldMk cId="439471000" sldId="773"/>
            <ac:picMk id="4" creationId="{1D28CC89-C1FE-3DC6-C563-03BF7FFA196B}"/>
          </ac:picMkLst>
        </pc:picChg>
        <pc:picChg chg="add mod">
          <ac:chgData name="S Bytheway" userId="29b7b8d0-66fc-4a0f-9903-88ac16cb6ff1" providerId="ADAL" clId="{DC4F6FE5-1533-4F4A-8596-1C41198DAEA2}" dt="2024-09-02T13:27:07.785" v="432" actId="1076"/>
          <ac:picMkLst>
            <pc:docMk/>
            <pc:sldMk cId="439471000" sldId="773"/>
            <ac:picMk id="6" creationId="{6C412DED-84C9-A7B0-BD1B-7BC2E2DCBF55}"/>
          </ac:picMkLst>
        </pc:picChg>
        <pc:picChg chg="add mod">
          <ac:chgData name="S Bytheway" userId="29b7b8d0-66fc-4a0f-9903-88ac16cb6ff1" providerId="ADAL" clId="{DC4F6FE5-1533-4F4A-8596-1C41198DAEA2}" dt="2024-09-02T13:27:08.928" v="433" actId="1076"/>
          <ac:picMkLst>
            <pc:docMk/>
            <pc:sldMk cId="439471000" sldId="773"/>
            <ac:picMk id="8" creationId="{2A78B015-A5C5-51E3-7DC7-E346CEF17CEA}"/>
          </ac:picMkLst>
        </pc:picChg>
        <pc:picChg chg="add del">
          <ac:chgData name="S Bytheway" userId="29b7b8d0-66fc-4a0f-9903-88ac16cb6ff1" providerId="ADAL" clId="{DC4F6FE5-1533-4F4A-8596-1C41198DAEA2}" dt="2024-09-02T13:25:53.416" v="425" actId="478"/>
          <ac:picMkLst>
            <pc:docMk/>
            <pc:sldMk cId="439471000" sldId="773"/>
            <ac:picMk id="13" creationId="{11BA71B7-900C-8664-462A-1B1FB159582D}"/>
          </ac:picMkLst>
        </pc:picChg>
        <pc:picChg chg="add mod">
          <ac:chgData name="S Bytheway" userId="29b7b8d0-66fc-4a0f-9903-88ac16cb6ff1" providerId="ADAL" clId="{DC4F6FE5-1533-4F4A-8596-1C41198DAEA2}" dt="2024-09-02T13:27:06.201" v="431" actId="1076"/>
          <ac:picMkLst>
            <pc:docMk/>
            <pc:sldMk cId="439471000" sldId="773"/>
            <ac:picMk id="16" creationId="{8A68025E-6C6C-745C-F51A-30F756E53FF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9/2/2024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35686593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1612952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90616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75182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56735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4765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4862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24503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64909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343166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223412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33328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19411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02/09/2024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743977573"/>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prospects.ac.uk/job-profiles/actuary" TargetMode="External"/><Relationship Id="rId5" Type="http://schemas.openxmlformats.org/officeDocument/2006/relationships/image" Target="../media/image3.png"/><Relationship Id="rId4" Type="http://schemas.openxmlformats.org/officeDocument/2006/relationships/hyperlink" Target="https://youtu.be/QtMhKbDGqpw" TargetMode="Externa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video" Target="https://www.youtube.com/embed/nves-NsR4ZY?feature=oembed" TargetMode="Externa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1436215" y="2816998"/>
            <a:ext cx="802590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4472C4"/>
                </a:solidFill>
                <a:effectLst/>
                <a:uLnTx/>
                <a:uFillTx/>
                <a:latin typeface="Calibri Light"/>
                <a:ea typeface="+mn-ea"/>
                <a:cs typeface="+mn-cs"/>
              </a:rPr>
              <a:t>Career of the Week</a:t>
            </a: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a:solidFill>
                  <a:srgbClr val="4472C4"/>
                </a:solidFill>
                <a:latin typeface="Calibri Light"/>
                <a:ea typeface="Calibri Light"/>
                <a:cs typeface="Calibri Light"/>
              </a:rPr>
              <a:t>Actuary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i="0" u="none" strike="noStrike" kern="1200" cap="none" spc="0" normalizeH="0" baseline="0" noProof="0" dirty="0">
                <a:ln>
                  <a:noFill/>
                </a:ln>
                <a:solidFill>
                  <a:srgbClr val="4472C4"/>
                </a:solidFill>
                <a:effectLst/>
                <a:uLnTx/>
                <a:uFillTx/>
                <a:latin typeface="Calibri Light"/>
                <a:ea typeface="Calibri Light"/>
                <a:cs typeface="Calibri Light"/>
              </a:rPr>
              <a:t>09.09.24</a:t>
            </a:r>
          </a:p>
        </p:txBody>
      </p:sp>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20E7F72-8261-5F2B-2991-9669B201D310}"/>
              </a:ext>
            </a:extLst>
          </p:cNvPr>
          <p:cNvSpPr txBox="1"/>
          <p:nvPr/>
        </p:nvSpPr>
        <p:spPr>
          <a:xfrm>
            <a:off x="8878956" y="99391"/>
            <a:ext cx="31805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pic>
        <p:nvPicPr>
          <p:cNvPr id="3" name="Picture 3" descr="A picture containing map&#10;&#10;Description automatically generated">
            <a:extLst>
              <a:ext uri="{FF2B5EF4-FFF2-40B4-BE49-F238E27FC236}">
                <a16:creationId xmlns:a16="http://schemas.microsoft.com/office/drawing/2014/main" id="{F9AF31CA-2D36-7435-4BDE-A8378395DD25}"/>
              </a:ext>
            </a:extLst>
          </p:cNvPr>
          <p:cNvPicPr>
            <a:picLocks noChangeAspect="1"/>
          </p:cNvPicPr>
          <p:nvPr/>
        </p:nvPicPr>
        <p:blipFill rotWithShape="1">
          <a:blip r:embed="rId3"/>
          <a:srcRect l="4421" t="2437" r="6186" b="2811"/>
          <a:stretch/>
        </p:blipFill>
        <p:spPr>
          <a:xfrm>
            <a:off x="0" y="0"/>
            <a:ext cx="6003235" cy="6801977"/>
          </a:xfrm>
          <a:prstGeom prst="rect">
            <a:avLst/>
          </a:prstGeom>
        </p:spPr>
      </p:pic>
      <p:sp>
        <p:nvSpPr>
          <p:cNvPr id="5" name="TextBox 4">
            <a:extLst>
              <a:ext uri="{FF2B5EF4-FFF2-40B4-BE49-F238E27FC236}">
                <a16:creationId xmlns:a16="http://schemas.microsoft.com/office/drawing/2014/main" id="{84CA5D8C-09E4-3A01-8343-677482959CFD}"/>
              </a:ext>
            </a:extLst>
          </p:cNvPr>
          <p:cNvSpPr txBox="1"/>
          <p:nvPr/>
        </p:nvSpPr>
        <p:spPr>
          <a:xfrm>
            <a:off x="6096000" y="99391"/>
            <a:ext cx="5963477" cy="270843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ea typeface="+mn-lt"/>
                <a:cs typeface="+mn-lt"/>
              </a:rPr>
              <a:t>Careers Information </a:t>
            </a:r>
          </a:p>
          <a:p>
            <a:r>
              <a:rPr lang="en-GB" dirty="0">
                <a:ea typeface="+mn-lt"/>
                <a:cs typeface="+mn-lt"/>
              </a:rPr>
              <a:t>An actuary is a business professional who deals with the measurement and management of risk and uncertainty. The name of the corresponding field is actuarial science. These risks can affect both sides of the balance sheet and require asset management, liability management, and valuation skills.</a:t>
            </a:r>
          </a:p>
          <a:p>
            <a:endParaRPr lang="en-GB" sz="800" dirty="0">
              <a:ea typeface="+mn-lt"/>
              <a:cs typeface="+mn-lt"/>
            </a:endParaRPr>
          </a:p>
          <a:p>
            <a:r>
              <a:rPr lang="en-GB" b="1" dirty="0"/>
              <a:t>A Journey into the Actuarial profession:</a:t>
            </a:r>
          </a:p>
          <a:p>
            <a:r>
              <a:rPr lang="en-GB" b="1" dirty="0"/>
              <a:t> </a:t>
            </a:r>
            <a:r>
              <a:rPr lang="en-GB" dirty="0">
                <a:ea typeface="+mn-lt"/>
                <a:cs typeface="+mn-lt"/>
                <a:hlinkClick r:id="rId4"/>
              </a:rPr>
              <a:t>https://youtu.be/QtMhKbDGqpw</a:t>
            </a:r>
            <a:endParaRPr lang="en-GB" dirty="0">
              <a:ea typeface="+mn-lt"/>
              <a:cs typeface="+mn-lt"/>
            </a:endParaRPr>
          </a:p>
          <a:p>
            <a:endParaRPr lang="en-GB" dirty="0"/>
          </a:p>
        </p:txBody>
      </p:sp>
      <p:sp>
        <p:nvSpPr>
          <p:cNvPr id="7" name="TextBox 6">
            <a:extLst>
              <a:ext uri="{FF2B5EF4-FFF2-40B4-BE49-F238E27FC236}">
                <a16:creationId xmlns:a16="http://schemas.microsoft.com/office/drawing/2014/main" id="{5D9ECF26-7AB6-374E-9AF4-D0EA1D30F0C2}"/>
              </a:ext>
            </a:extLst>
          </p:cNvPr>
          <p:cNvSpPr txBox="1"/>
          <p:nvPr/>
        </p:nvSpPr>
        <p:spPr>
          <a:xfrm>
            <a:off x="6188767" y="2613380"/>
            <a:ext cx="5870710" cy="3816429"/>
          </a:xfrm>
          <a:prstGeom prst="rect">
            <a:avLst/>
          </a:prstGeom>
          <a:noFill/>
        </p:spPr>
        <p:txBody>
          <a:bodyPr wrap="square" rtlCol="0">
            <a:spAutoFit/>
          </a:bodyPr>
          <a:lstStyle/>
          <a:p>
            <a:r>
              <a:rPr lang="en-GB" b="1" dirty="0"/>
              <a:t>Industry Fields</a:t>
            </a:r>
          </a:p>
          <a:p>
            <a:pPr algn="l"/>
            <a:r>
              <a:rPr lang="en-GB" b="0" i="0" dirty="0">
                <a:effectLst/>
                <a:highlight>
                  <a:srgbClr val="FFFFFF"/>
                </a:highlight>
              </a:rPr>
              <a:t>The traditional fields in which actuaries work are:</a:t>
            </a:r>
          </a:p>
          <a:p>
            <a:pPr marL="285750" indent="-285750" algn="l">
              <a:buFont typeface="Arial" panose="020B0604020202020204" pitchFamily="34" charset="0"/>
              <a:buChar char="•"/>
            </a:pPr>
            <a:r>
              <a:rPr lang="en-GB" b="0" i="0" dirty="0">
                <a:effectLst/>
                <a:highlight>
                  <a:srgbClr val="FFFFFF"/>
                </a:highlight>
              </a:rPr>
              <a:t> Insurance</a:t>
            </a:r>
          </a:p>
          <a:p>
            <a:pPr marL="285750" indent="-285750" algn="l">
              <a:buFont typeface="Arial" panose="020B0604020202020204" pitchFamily="34" charset="0"/>
              <a:buChar char="•"/>
            </a:pPr>
            <a:r>
              <a:rPr lang="en-GB" dirty="0">
                <a:highlight>
                  <a:srgbClr val="FFFFFF"/>
                </a:highlight>
              </a:rPr>
              <a:t>P</a:t>
            </a:r>
            <a:r>
              <a:rPr lang="en-GB" b="0" i="0" dirty="0">
                <a:effectLst/>
                <a:highlight>
                  <a:srgbClr val="FFFFFF"/>
                </a:highlight>
              </a:rPr>
              <a:t>ensions</a:t>
            </a:r>
          </a:p>
          <a:p>
            <a:pPr marL="285750" indent="-285750" algn="l">
              <a:buFont typeface="Arial" panose="020B0604020202020204" pitchFamily="34" charset="0"/>
              <a:buChar char="•"/>
            </a:pPr>
            <a:r>
              <a:rPr lang="en-GB" dirty="0">
                <a:highlight>
                  <a:srgbClr val="FFFFFF"/>
                </a:highlight>
              </a:rPr>
              <a:t>B</a:t>
            </a:r>
            <a:r>
              <a:rPr lang="en-GB" b="0" i="0" dirty="0">
                <a:effectLst/>
                <a:highlight>
                  <a:srgbClr val="FFFFFF"/>
                </a:highlight>
              </a:rPr>
              <a:t>anking, finance and investment.</a:t>
            </a:r>
          </a:p>
          <a:p>
            <a:pPr algn="l"/>
            <a:endParaRPr lang="en-GB" b="0" i="0" dirty="0">
              <a:effectLst/>
              <a:highlight>
                <a:srgbClr val="FFFFFF"/>
              </a:highlight>
            </a:endParaRPr>
          </a:p>
          <a:p>
            <a:pPr algn="l"/>
            <a:r>
              <a:rPr lang="en-GB" b="0" i="0" dirty="0">
                <a:effectLst/>
                <a:highlight>
                  <a:srgbClr val="FFFFFF"/>
                </a:highlight>
              </a:rPr>
              <a:t>Within these fields there are emerging areas that include:</a:t>
            </a:r>
          </a:p>
          <a:p>
            <a:pPr marL="285750" indent="-285750" algn="l">
              <a:buFont typeface="Arial" panose="020B0604020202020204" pitchFamily="34" charset="0"/>
              <a:buChar char="•"/>
            </a:pPr>
            <a:r>
              <a:rPr lang="en-GB" dirty="0">
                <a:highlight>
                  <a:srgbClr val="FFFFFF"/>
                </a:highlight>
              </a:rPr>
              <a:t>H</a:t>
            </a:r>
            <a:r>
              <a:rPr lang="en-GB" b="0" i="0" dirty="0">
                <a:effectLst/>
                <a:highlight>
                  <a:srgbClr val="FFFFFF"/>
                </a:highlight>
              </a:rPr>
              <a:t>ealth and care</a:t>
            </a:r>
          </a:p>
          <a:p>
            <a:pPr marL="285750" indent="-285750" algn="l">
              <a:buFont typeface="Arial" panose="020B0604020202020204" pitchFamily="34" charset="0"/>
              <a:buChar char="•"/>
            </a:pPr>
            <a:r>
              <a:rPr lang="en-GB" dirty="0">
                <a:highlight>
                  <a:srgbClr val="FFFFFF"/>
                </a:highlight>
              </a:rPr>
              <a:t>C</a:t>
            </a:r>
            <a:r>
              <a:rPr lang="en-GB" b="0" i="0" dirty="0">
                <a:effectLst/>
                <a:highlight>
                  <a:srgbClr val="FFFFFF"/>
                </a:highlight>
              </a:rPr>
              <a:t>yber security</a:t>
            </a:r>
          </a:p>
          <a:p>
            <a:pPr marL="285750" indent="-285750" algn="l">
              <a:buFont typeface="Arial" panose="020B0604020202020204" pitchFamily="34" charset="0"/>
              <a:buChar char="•"/>
            </a:pPr>
            <a:r>
              <a:rPr lang="en-GB" dirty="0">
                <a:highlight>
                  <a:srgbClr val="FFFFFF"/>
                </a:highlight>
              </a:rPr>
              <a:t>T</a:t>
            </a:r>
            <a:r>
              <a:rPr lang="en-GB" b="0" i="0" dirty="0">
                <a:effectLst/>
                <a:highlight>
                  <a:srgbClr val="FFFFFF"/>
                </a:highlight>
              </a:rPr>
              <a:t>echnology</a:t>
            </a:r>
          </a:p>
          <a:p>
            <a:pPr marL="285750" indent="-285750" algn="l">
              <a:buFont typeface="Arial" panose="020B0604020202020204" pitchFamily="34" charset="0"/>
              <a:buChar char="•"/>
            </a:pPr>
            <a:r>
              <a:rPr lang="en-GB" dirty="0">
                <a:highlight>
                  <a:srgbClr val="FFFFFF"/>
                </a:highlight>
              </a:rPr>
              <a:t>D</a:t>
            </a:r>
            <a:r>
              <a:rPr lang="en-GB" b="0" i="0" dirty="0">
                <a:effectLst/>
                <a:highlight>
                  <a:srgbClr val="FFFFFF"/>
                </a:highlight>
              </a:rPr>
              <a:t>ata science</a:t>
            </a:r>
          </a:p>
          <a:p>
            <a:pPr marL="285750" indent="-285750" algn="l">
              <a:buFont typeface="Arial" panose="020B0604020202020204" pitchFamily="34" charset="0"/>
              <a:buChar char="•"/>
            </a:pPr>
            <a:r>
              <a:rPr lang="en-GB" dirty="0">
                <a:highlight>
                  <a:srgbClr val="FFFFFF"/>
                </a:highlight>
              </a:rPr>
              <a:t>C</a:t>
            </a:r>
            <a:r>
              <a:rPr lang="en-GB" b="0" i="0" dirty="0">
                <a:effectLst/>
                <a:highlight>
                  <a:srgbClr val="FFFFFF"/>
                </a:highlight>
              </a:rPr>
              <a:t>limate change.</a:t>
            </a:r>
          </a:p>
          <a:p>
            <a:endParaRPr lang="en-GB" sz="800" dirty="0"/>
          </a:p>
          <a:p>
            <a:r>
              <a:rPr lang="en-GB" b="1" dirty="0"/>
              <a:t>More Info Check our Prospects Careers Site </a:t>
            </a:r>
          </a:p>
        </p:txBody>
      </p:sp>
      <p:pic>
        <p:nvPicPr>
          <p:cNvPr id="8" name="Picture 18" descr="Graphical user interface, application&#10;&#10;Description automatically generated">
            <a:extLst>
              <a:ext uri="{FF2B5EF4-FFF2-40B4-BE49-F238E27FC236}">
                <a16:creationId xmlns:a16="http://schemas.microsoft.com/office/drawing/2014/main" id="{D258A279-607B-C2FF-457C-75E7AE68B710}"/>
              </a:ext>
            </a:extLst>
          </p:cNvPr>
          <p:cNvPicPr>
            <a:picLocks noChangeAspect="1"/>
          </p:cNvPicPr>
          <p:nvPr/>
        </p:nvPicPr>
        <p:blipFill>
          <a:blip r:embed="rId5"/>
          <a:stretch>
            <a:fillRect/>
          </a:stretch>
        </p:blipFill>
        <p:spPr>
          <a:xfrm>
            <a:off x="9966153" y="4663808"/>
            <a:ext cx="2093324" cy="1205758"/>
          </a:xfrm>
          <a:prstGeom prst="rect">
            <a:avLst/>
          </a:prstGeom>
        </p:spPr>
      </p:pic>
      <p:sp>
        <p:nvSpPr>
          <p:cNvPr id="10" name="TextBox 9">
            <a:extLst>
              <a:ext uri="{FF2B5EF4-FFF2-40B4-BE49-F238E27FC236}">
                <a16:creationId xmlns:a16="http://schemas.microsoft.com/office/drawing/2014/main" id="{EB75FC95-0E3C-C753-BAA0-B9FEABB7D639}"/>
              </a:ext>
            </a:extLst>
          </p:cNvPr>
          <p:cNvSpPr txBox="1"/>
          <p:nvPr/>
        </p:nvSpPr>
        <p:spPr>
          <a:xfrm>
            <a:off x="6506819" y="6339015"/>
            <a:ext cx="5327374" cy="646331"/>
          </a:xfrm>
          <a:prstGeom prst="rect">
            <a:avLst/>
          </a:prstGeom>
          <a:noFill/>
        </p:spPr>
        <p:txBody>
          <a:bodyPr wrap="square" rtlCol="0">
            <a:spAutoFit/>
          </a:bodyPr>
          <a:lstStyle/>
          <a:p>
            <a:r>
              <a:rPr lang="en-GB" dirty="0">
                <a:hlinkClick r:id="rId6"/>
              </a:rPr>
              <a:t>https://www.prospects.ac.uk/job-profiles/actuary</a:t>
            </a:r>
            <a:endParaRPr lang="en-GB" dirty="0"/>
          </a:p>
          <a:p>
            <a:endParaRPr lang="en-GB" dirty="0"/>
          </a:p>
        </p:txBody>
      </p:sp>
    </p:spTree>
    <p:extLst>
      <p:ext uri="{BB962C8B-B14F-4D97-AF65-F5344CB8AC3E}">
        <p14:creationId xmlns:p14="http://schemas.microsoft.com/office/powerpoint/2010/main" val="40164643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9087" y="157626"/>
            <a:ext cx="7607069" cy="461665"/>
          </a:xfrm>
          <a:prstGeom prst="rect">
            <a:avLst/>
          </a:prstGeom>
          <a:noFill/>
        </p:spPr>
        <p:txBody>
          <a:bodyPr wrap="square" rtlCol="0">
            <a:spAutoFit/>
          </a:bodyPr>
          <a:lstStyle/>
          <a:p>
            <a:r>
              <a:rPr lang="en-GB" sz="2400" dirty="0"/>
              <a:t>Here's a video on the role of an Actuary </a:t>
            </a:r>
          </a:p>
        </p:txBody>
      </p:sp>
      <p:sp>
        <p:nvSpPr>
          <p:cNvPr id="7" name="Rectangle 6"/>
          <p:cNvSpPr/>
          <p:nvPr/>
        </p:nvSpPr>
        <p:spPr>
          <a:xfrm rot="5400000">
            <a:off x="5619946" y="285947"/>
            <a:ext cx="952107" cy="12192000"/>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 name="Online Media 3" title="JOB OF THE WEEK - EPISODE #01 - ACTUARY">
            <a:hlinkClick r:id="" action="ppaction://media"/>
            <a:extLst>
              <a:ext uri="{FF2B5EF4-FFF2-40B4-BE49-F238E27FC236}">
                <a16:creationId xmlns:a16="http://schemas.microsoft.com/office/drawing/2014/main" id="{F48E5069-56A5-8A2A-2790-BBF7538717AB}"/>
              </a:ext>
            </a:extLst>
          </p:cNvPr>
          <p:cNvPicPr>
            <a:picLocks noRot="1" noChangeAspect="1"/>
          </p:cNvPicPr>
          <p:nvPr>
            <a:videoFile r:link="rId1"/>
          </p:nvPr>
        </p:nvPicPr>
        <p:blipFill>
          <a:blip r:embed="rId4"/>
          <a:stretch>
            <a:fillRect/>
          </a:stretch>
        </p:blipFill>
        <p:spPr>
          <a:xfrm>
            <a:off x="4002622" y="851549"/>
            <a:ext cx="4306092" cy="2859060"/>
          </a:xfrm>
          <a:prstGeom prst="rect">
            <a:avLst/>
          </a:prstGeom>
        </p:spPr>
      </p:pic>
      <p:pic>
        <p:nvPicPr>
          <p:cNvPr id="6" name="Picture 2" descr="Thumbs Up No Background">
            <a:extLst>
              <a:ext uri="{FF2B5EF4-FFF2-40B4-BE49-F238E27FC236}">
                <a16:creationId xmlns:a16="http://schemas.microsoft.com/office/drawing/2014/main" id="{6C412DED-84C9-A7B0-BD1B-7BC2E2DCBF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6833" y="4615543"/>
            <a:ext cx="1143000" cy="11430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Thumbs down emoji clipart. Free download transparent .PNG | Creazilla">
            <a:extLst>
              <a:ext uri="{FF2B5EF4-FFF2-40B4-BE49-F238E27FC236}">
                <a16:creationId xmlns:a16="http://schemas.microsoft.com/office/drawing/2014/main" id="{2A78B015-A5C5-51E3-7DC7-E346CEF17CE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453955" y="4575464"/>
            <a:ext cx="1154534" cy="115453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5CE51DB-F4A6-96F2-4B44-A8DD97F7926E}"/>
              </a:ext>
            </a:extLst>
          </p:cNvPr>
          <p:cNvSpPr txBox="1"/>
          <p:nvPr/>
        </p:nvSpPr>
        <p:spPr>
          <a:xfrm>
            <a:off x="1365438" y="3904806"/>
            <a:ext cx="9912626" cy="707886"/>
          </a:xfrm>
          <a:prstGeom prst="rect">
            <a:avLst/>
          </a:prstGeom>
          <a:noFill/>
        </p:spPr>
        <p:txBody>
          <a:bodyPr wrap="square" rtlCol="0">
            <a:spAutoFit/>
          </a:bodyPr>
          <a:lstStyle/>
          <a:p>
            <a:pPr algn="ctr"/>
            <a:r>
              <a:rPr lang="en-GB" sz="2000" b="1" dirty="0"/>
              <a:t>What do you think to this career? </a:t>
            </a:r>
          </a:p>
          <a:p>
            <a:pPr algn="ctr"/>
            <a:r>
              <a:rPr lang="en-GB" sz="2000" b="1" dirty="0"/>
              <a:t>In Netflix Style Do You Like it, Love it or Not Like it?</a:t>
            </a:r>
          </a:p>
        </p:txBody>
      </p:sp>
      <p:sp>
        <p:nvSpPr>
          <p:cNvPr id="11" name="AutoShape 4" descr="Heart Logo PNG Transparent &amp; SVG Vector - Freebie Supply">
            <a:extLst>
              <a:ext uri="{FF2B5EF4-FFF2-40B4-BE49-F238E27FC236}">
                <a16:creationId xmlns:a16="http://schemas.microsoft.com/office/drawing/2014/main" id="{B0B68890-45DB-AFEE-7C49-16CA70A2A7E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 name="Picture 15">
            <a:extLst>
              <a:ext uri="{FF2B5EF4-FFF2-40B4-BE49-F238E27FC236}">
                <a16:creationId xmlns:a16="http://schemas.microsoft.com/office/drawing/2014/main" id="{8A68025E-6C6C-745C-F51A-30F756E53FF3}"/>
              </a:ext>
            </a:extLst>
          </p:cNvPr>
          <p:cNvPicPr>
            <a:picLocks noChangeAspect="1"/>
          </p:cNvPicPr>
          <p:nvPr/>
        </p:nvPicPr>
        <p:blipFill>
          <a:blip r:embed="rId7"/>
          <a:stretch>
            <a:fillRect/>
          </a:stretch>
        </p:blipFill>
        <p:spPr>
          <a:xfrm>
            <a:off x="5611658" y="4691304"/>
            <a:ext cx="1420186" cy="1138828"/>
          </a:xfrm>
          <a:prstGeom prst="rect">
            <a:avLst/>
          </a:prstGeom>
        </p:spPr>
      </p:pic>
    </p:spTree>
    <p:extLst>
      <p:ext uri="{BB962C8B-B14F-4D97-AF65-F5344CB8AC3E}">
        <p14:creationId xmlns:p14="http://schemas.microsoft.com/office/powerpoint/2010/main" val="4394710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Props1.xml><?xml version="1.0" encoding="utf-8"?>
<ds:datastoreItem xmlns:ds="http://schemas.openxmlformats.org/officeDocument/2006/customXml" ds:itemID="{02285134-AF9E-45A3-BE85-31AEAD028B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3.xml><?xml version="1.0" encoding="utf-8"?>
<ds:datastoreItem xmlns:ds="http://schemas.openxmlformats.org/officeDocument/2006/customXml" ds:itemID="{D13CAD8C-F883-4306-9183-83A54CB47D3E}">
  <ds:schemaRefs>
    <ds:schemaRef ds:uri="http://schemas.microsoft.com/office/2006/metadata/properties"/>
    <ds:schemaRef ds:uri="http://www.w3.org/XML/1998/namespace"/>
    <ds:schemaRef ds:uri="88bc13ec-fdbf-41cc-8767-012b757b2b1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purl.org/dc/dcmitype/"/>
    <ds:schemaRef ds:uri="8f915fe7-b4c2-48f4-b98f-cb5ed08bf7c2"/>
    <ds:schemaRef ds:uri="5f05f450-3675-4dbf-b3ff-a073c96c80a5"/>
  </ds:schemaRefs>
</ds:datastoreItem>
</file>

<file path=docProps/app.xml><?xml version="1.0" encoding="utf-8"?>
<Properties xmlns="http://schemas.openxmlformats.org/officeDocument/2006/extended-properties" xmlns:vt="http://schemas.openxmlformats.org/officeDocument/2006/docPropsVTypes">
  <Template>office theme</Template>
  <TotalTime>675</TotalTime>
  <Words>168</Words>
  <Application>Microsoft Office PowerPoint</Application>
  <PresentationFormat>Widescreen</PresentationFormat>
  <Paragraphs>28</Paragraphs>
  <Slides>3</Slides>
  <Notes>2</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73</cp:revision>
  <dcterms:created xsi:type="dcterms:W3CDTF">2022-04-22T12:25:31Z</dcterms:created>
  <dcterms:modified xsi:type="dcterms:W3CDTF">2024-09-02T13:28:27Z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0x0101008F2CEFD9DCFF9D48AC00BF1F09E77AC1</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