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9"/>
  </p:notesMasterIdLst>
  <p:sldIdLst>
    <p:sldId id="769" r:id="rId5"/>
    <p:sldId id="774" r:id="rId6"/>
    <p:sldId id="772" r:id="rId7"/>
    <p:sldId id="773"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277946-72A1-4C10-86BA-8F55A68A2BE1}" v="20" dt="2024-10-15T14:37:29.6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4746" autoAdjust="0"/>
  </p:normalViewPr>
  <p:slideViewPr>
    <p:cSldViewPr snapToGrid="0">
      <p:cViewPr varScale="1">
        <p:scale>
          <a:sx n="42" d="100"/>
          <a:sy n="42" d="100"/>
        </p:scale>
        <p:origin x="158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EC277946-72A1-4C10-86BA-8F55A68A2BE1}"/>
    <pc:docChg chg="custSel modSld">
      <pc:chgData name="S Bytheway" userId="29b7b8d0-66fc-4a0f-9903-88ac16cb6ff1" providerId="ADAL" clId="{EC277946-72A1-4C10-86BA-8F55A68A2BE1}" dt="2024-10-15T14:47:01.005" v="421" actId="1076"/>
      <pc:docMkLst>
        <pc:docMk/>
      </pc:docMkLst>
      <pc:sldChg chg="modSp mod">
        <pc:chgData name="S Bytheway" userId="29b7b8d0-66fc-4a0f-9903-88ac16cb6ff1" providerId="ADAL" clId="{EC277946-72A1-4C10-86BA-8F55A68A2BE1}" dt="2024-10-15T14:46:37.340" v="411" actId="1076"/>
        <pc:sldMkLst>
          <pc:docMk/>
          <pc:sldMk cId="1898494914" sldId="769"/>
        </pc:sldMkLst>
        <pc:spChg chg="mod">
          <ac:chgData name="S Bytheway" userId="29b7b8d0-66fc-4a0f-9903-88ac16cb6ff1" providerId="ADAL" clId="{EC277946-72A1-4C10-86BA-8F55A68A2BE1}" dt="2024-10-15T14:46:37.340" v="411" actId="1076"/>
          <ac:spMkLst>
            <pc:docMk/>
            <pc:sldMk cId="1898494914" sldId="769"/>
            <ac:spMk id="6" creationId="{924547E9-8FE1-E790-7759-AF4DAE7FDE58}"/>
          </ac:spMkLst>
        </pc:spChg>
        <pc:picChg chg="mod">
          <ac:chgData name="S Bytheway" userId="29b7b8d0-66fc-4a0f-9903-88ac16cb6ff1" providerId="ADAL" clId="{EC277946-72A1-4C10-86BA-8F55A68A2BE1}" dt="2024-10-15T14:43:12.904" v="303" actId="1076"/>
          <ac:picMkLst>
            <pc:docMk/>
            <pc:sldMk cId="1898494914" sldId="769"/>
            <ac:picMk id="5" creationId="{00000000-0000-0000-0000-000000000000}"/>
          </ac:picMkLst>
        </pc:picChg>
      </pc:sldChg>
      <pc:sldChg chg="addSp modSp mod">
        <pc:chgData name="S Bytheway" userId="29b7b8d0-66fc-4a0f-9903-88ac16cb6ff1" providerId="ADAL" clId="{EC277946-72A1-4C10-86BA-8F55A68A2BE1}" dt="2024-10-15T14:46:27.321" v="410" actId="20577"/>
        <pc:sldMkLst>
          <pc:docMk/>
          <pc:sldMk cId="666574892" sldId="772"/>
        </pc:sldMkLst>
        <pc:spChg chg="mod">
          <ac:chgData name="S Bytheway" userId="29b7b8d0-66fc-4a0f-9903-88ac16cb6ff1" providerId="ADAL" clId="{EC277946-72A1-4C10-86BA-8F55A68A2BE1}" dt="2024-10-15T14:46:27.321" v="410" actId="20577"/>
          <ac:spMkLst>
            <pc:docMk/>
            <pc:sldMk cId="666574892" sldId="772"/>
            <ac:spMk id="7" creationId="{00000000-0000-0000-0000-000000000000}"/>
          </ac:spMkLst>
        </pc:spChg>
        <pc:spChg chg="add mod">
          <ac:chgData name="S Bytheway" userId="29b7b8d0-66fc-4a0f-9903-88ac16cb6ff1" providerId="ADAL" clId="{EC277946-72A1-4C10-86BA-8F55A68A2BE1}" dt="2024-10-15T14:45:27.905" v="313" actId="14100"/>
          <ac:spMkLst>
            <pc:docMk/>
            <pc:sldMk cId="666574892" sldId="772"/>
            <ac:spMk id="8" creationId="{6A9227BC-B89F-2971-C173-E92986ED821C}"/>
          </ac:spMkLst>
        </pc:spChg>
        <pc:spChg chg="add mod">
          <ac:chgData name="S Bytheway" userId="29b7b8d0-66fc-4a0f-9903-88ac16cb6ff1" providerId="ADAL" clId="{EC277946-72A1-4C10-86BA-8F55A68A2BE1}" dt="2024-10-15T14:46:09.286" v="401" actId="14100"/>
          <ac:spMkLst>
            <pc:docMk/>
            <pc:sldMk cId="666574892" sldId="772"/>
            <ac:spMk id="9" creationId="{43FBE8DF-F92B-1BBE-02D7-728CA80BA9C0}"/>
          </ac:spMkLst>
        </pc:spChg>
        <pc:picChg chg="add mod">
          <ac:chgData name="S Bytheway" userId="29b7b8d0-66fc-4a0f-9903-88ac16cb6ff1" providerId="ADAL" clId="{EC277946-72A1-4C10-86BA-8F55A68A2BE1}" dt="2024-10-15T14:42:36.807" v="267" actId="14100"/>
          <ac:picMkLst>
            <pc:docMk/>
            <pc:sldMk cId="666574892" sldId="772"/>
            <ac:picMk id="5" creationId="{4FB2F962-355A-0819-5F4F-7B59A49FD575}"/>
          </ac:picMkLst>
        </pc:picChg>
      </pc:sldChg>
      <pc:sldChg chg="addSp delSp modSp mod">
        <pc:chgData name="S Bytheway" userId="29b7b8d0-66fc-4a0f-9903-88ac16cb6ff1" providerId="ADAL" clId="{EC277946-72A1-4C10-86BA-8F55A68A2BE1}" dt="2024-10-15T14:33:44.721" v="98" actId="1076"/>
        <pc:sldMkLst>
          <pc:docMk/>
          <pc:sldMk cId="439471000" sldId="773"/>
        </pc:sldMkLst>
        <pc:spChg chg="mod">
          <ac:chgData name="S Bytheway" userId="29b7b8d0-66fc-4a0f-9903-88ac16cb6ff1" providerId="ADAL" clId="{EC277946-72A1-4C10-86BA-8F55A68A2BE1}" dt="2024-10-15T14:30:52.083" v="54" actId="20577"/>
          <ac:spMkLst>
            <pc:docMk/>
            <pc:sldMk cId="439471000" sldId="773"/>
            <ac:spMk id="3" creationId="{00000000-0000-0000-0000-000000000000}"/>
          </ac:spMkLst>
        </pc:spChg>
        <pc:spChg chg="add del mod">
          <ac:chgData name="S Bytheway" userId="29b7b8d0-66fc-4a0f-9903-88ac16cb6ff1" providerId="ADAL" clId="{EC277946-72A1-4C10-86BA-8F55A68A2BE1}" dt="2024-10-15T14:30:36.794" v="18" actId="478"/>
          <ac:spMkLst>
            <pc:docMk/>
            <pc:sldMk cId="439471000" sldId="773"/>
            <ac:spMk id="4" creationId="{3FB1698C-9F2A-A8B6-291C-6CE85926EBED}"/>
          </ac:spMkLst>
        </pc:spChg>
        <pc:spChg chg="add mod">
          <ac:chgData name="S Bytheway" userId="29b7b8d0-66fc-4a0f-9903-88ac16cb6ff1" providerId="ADAL" clId="{EC277946-72A1-4C10-86BA-8F55A68A2BE1}" dt="2024-10-15T14:33:36.462" v="96" actId="1076"/>
          <ac:spMkLst>
            <pc:docMk/>
            <pc:sldMk cId="439471000" sldId="773"/>
            <ac:spMk id="8" creationId="{84E722AC-0BBF-4751-7FC2-7511B7721503}"/>
          </ac:spMkLst>
        </pc:spChg>
        <pc:picChg chg="add mod">
          <ac:chgData name="S Bytheway" userId="29b7b8d0-66fc-4a0f-9903-88ac16cb6ff1" providerId="ADAL" clId="{EC277946-72A1-4C10-86BA-8F55A68A2BE1}" dt="2024-10-15T14:33:34.220" v="95" actId="1076"/>
          <ac:picMkLst>
            <pc:docMk/>
            <pc:sldMk cId="439471000" sldId="773"/>
            <ac:picMk id="2" creationId="{CAE14CE4-D346-5776-53CF-34BA316720F4}"/>
          </ac:picMkLst>
        </pc:picChg>
        <pc:picChg chg="add mod">
          <ac:chgData name="S Bytheway" userId="29b7b8d0-66fc-4a0f-9903-88ac16cb6ff1" providerId="ADAL" clId="{EC277946-72A1-4C10-86BA-8F55A68A2BE1}" dt="2024-10-15T14:33:20.083" v="90" actId="1076"/>
          <ac:picMkLst>
            <pc:docMk/>
            <pc:sldMk cId="439471000" sldId="773"/>
            <ac:picMk id="9" creationId="{EE597F09-33AC-8FDC-6397-7F1937B27EDC}"/>
          </ac:picMkLst>
        </pc:picChg>
        <pc:picChg chg="add mod">
          <ac:chgData name="S Bytheway" userId="29b7b8d0-66fc-4a0f-9903-88ac16cb6ff1" providerId="ADAL" clId="{EC277946-72A1-4C10-86BA-8F55A68A2BE1}" dt="2024-10-15T14:33:29.227" v="92" actId="1076"/>
          <ac:picMkLst>
            <pc:docMk/>
            <pc:sldMk cId="439471000" sldId="773"/>
            <ac:picMk id="10" creationId="{81846057-CDC0-A482-4A67-F82C0E61B3BD}"/>
          </ac:picMkLst>
        </pc:picChg>
        <pc:picChg chg="add mod">
          <ac:chgData name="S Bytheway" userId="29b7b8d0-66fc-4a0f-9903-88ac16cb6ff1" providerId="ADAL" clId="{EC277946-72A1-4C10-86BA-8F55A68A2BE1}" dt="2024-10-15T14:33:44.721" v="98" actId="1076"/>
          <ac:picMkLst>
            <pc:docMk/>
            <pc:sldMk cId="439471000" sldId="773"/>
            <ac:picMk id="11" creationId="{8D155D81-2AD5-77FF-92E0-DED3DF3ABA6B}"/>
          </ac:picMkLst>
        </pc:picChg>
      </pc:sldChg>
      <pc:sldChg chg="addSp delSp modSp mod modNotesTx">
        <pc:chgData name="S Bytheway" userId="29b7b8d0-66fc-4a0f-9903-88ac16cb6ff1" providerId="ADAL" clId="{EC277946-72A1-4C10-86BA-8F55A68A2BE1}" dt="2024-10-15T14:47:01.005" v="421" actId="1076"/>
        <pc:sldMkLst>
          <pc:docMk/>
          <pc:sldMk cId="1532375523" sldId="774"/>
        </pc:sldMkLst>
        <pc:spChg chg="del mod">
          <ac:chgData name="S Bytheway" userId="29b7b8d0-66fc-4a0f-9903-88ac16cb6ff1" providerId="ADAL" clId="{EC277946-72A1-4C10-86BA-8F55A68A2BE1}" dt="2024-10-15T14:27:46.199" v="1" actId="478"/>
          <ac:spMkLst>
            <pc:docMk/>
            <pc:sldMk cId="1532375523" sldId="774"/>
            <ac:spMk id="2" creationId="{00000000-0000-0000-0000-000000000000}"/>
          </ac:spMkLst>
        </pc:spChg>
        <pc:spChg chg="add del mod">
          <ac:chgData name="S Bytheway" userId="29b7b8d0-66fc-4a0f-9903-88ac16cb6ff1" providerId="ADAL" clId="{EC277946-72A1-4C10-86BA-8F55A68A2BE1}" dt="2024-10-15T14:27:48.514" v="2" actId="478"/>
          <ac:spMkLst>
            <pc:docMk/>
            <pc:sldMk cId="1532375523" sldId="774"/>
            <ac:spMk id="4" creationId="{9801FE83-0DD9-8847-2818-B1463FA890B7}"/>
          </ac:spMkLst>
        </pc:spChg>
        <pc:spChg chg="del">
          <ac:chgData name="S Bytheway" userId="29b7b8d0-66fc-4a0f-9903-88ac16cb6ff1" providerId="ADAL" clId="{EC277946-72A1-4C10-86BA-8F55A68A2BE1}" dt="2024-10-15T14:31:01.213" v="57" actId="478"/>
          <ac:spMkLst>
            <pc:docMk/>
            <pc:sldMk cId="1532375523" sldId="774"/>
            <ac:spMk id="5" creationId="{00000000-0000-0000-0000-000000000000}"/>
          </ac:spMkLst>
        </pc:spChg>
        <pc:spChg chg="del">
          <ac:chgData name="S Bytheway" userId="29b7b8d0-66fc-4a0f-9903-88ac16cb6ff1" providerId="ADAL" clId="{EC277946-72A1-4C10-86BA-8F55A68A2BE1}" dt="2024-10-15T14:31:02.463" v="58" actId="478"/>
          <ac:spMkLst>
            <pc:docMk/>
            <pc:sldMk cId="1532375523" sldId="774"/>
            <ac:spMk id="6" creationId="{00000000-0000-0000-0000-000000000000}"/>
          </ac:spMkLst>
        </pc:spChg>
        <pc:spChg chg="del">
          <ac:chgData name="S Bytheway" userId="29b7b8d0-66fc-4a0f-9903-88ac16cb6ff1" providerId="ADAL" clId="{EC277946-72A1-4C10-86BA-8F55A68A2BE1}" dt="2024-10-15T14:31:12.471" v="63" actId="478"/>
          <ac:spMkLst>
            <pc:docMk/>
            <pc:sldMk cId="1532375523" sldId="774"/>
            <ac:spMk id="7" creationId="{00000000-0000-0000-0000-000000000000}"/>
          </ac:spMkLst>
        </pc:spChg>
        <pc:spChg chg="del">
          <ac:chgData name="S Bytheway" userId="29b7b8d0-66fc-4a0f-9903-88ac16cb6ff1" providerId="ADAL" clId="{EC277946-72A1-4C10-86BA-8F55A68A2BE1}" dt="2024-10-15T14:31:10.436" v="62" actId="478"/>
          <ac:spMkLst>
            <pc:docMk/>
            <pc:sldMk cId="1532375523" sldId="774"/>
            <ac:spMk id="8" creationId="{00000000-0000-0000-0000-000000000000}"/>
          </ac:spMkLst>
        </pc:spChg>
        <pc:spChg chg="del mod">
          <ac:chgData name="S Bytheway" userId="29b7b8d0-66fc-4a0f-9903-88ac16cb6ff1" providerId="ADAL" clId="{EC277946-72A1-4C10-86BA-8F55A68A2BE1}" dt="2024-10-15T14:31:06.747" v="61" actId="478"/>
          <ac:spMkLst>
            <pc:docMk/>
            <pc:sldMk cId="1532375523" sldId="774"/>
            <ac:spMk id="9" creationId="{00000000-0000-0000-0000-000000000000}"/>
          </ac:spMkLst>
        </pc:spChg>
        <pc:spChg chg="del">
          <ac:chgData name="S Bytheway" userId="29b7b8d0-66fc-4a0f-9903-88ac16cb6ff1" providerId="ADAL" clId="{EC277946-72A1-4C10-86BA-8F55A68A2BE1}" dt="2024-10-15T14:31:05.794" v="60" actId="478"/>
          <ac:spMkLst>
            <pc:docMk/>
            <pc:sldMk cId="1532375523" sldId="774"/>
            <ac:spMk id="10" creationId="{00000000-0000-0000-0000-000000000000}"/>
          </ac:spMkLst>
        </pc:spChg>
        <pc:spChg chg="add mod">
          <ac:chgData name="S Bytheway" userId="29b7b8d0-66fc-4a0f-9903-88ac16cb6ff1" providerId="ADAL" clId="{EC277946-72A1-4C10-86BA-8F55A68A2BE1}" dt="2024-10-15T14:31:24.113" v="65"/>
          <ac:spMkLst>
            <pc:docMk/>
            <pc:sldMk cId="1532375523" sldId="774"/>
            <ac:spMk id="11" creationId="{9B6D771B-669D-0F2C-EDEA-9F4298DAF119}"/>
          </ac:spMkLst>
        </pc:spChg>
        <pc:spChg chg="add mod">
          <ac:chgData name="S Bytheway" userId="29b7b8d0-66fc-4a0f-9903-88ac16cb6ff1" providerId="ADAL" clId="{EC277946-72A1-4C10-86BA-8F55A68A2BE1}" dt="2024-10-15T14:46:51.661" v="415" actId="255"/>
          <ac:spMkLst>
            <pc:docMk/>
            <pc:sldMk cId="1532375523" sldId="774"/>
            <ac:spMk id="13" creationId="{1C012125-2304-469B-B446-1403BBC15E53}"/>
          </ac:spMkLst>
        </pc:spChg>
        <pc:spChg chg="add mod">
          <ac:chgData name="S Bytheway" userId="29b7b8d0-66fc-4a0f-9903-88ac16cb6ff1" providerId="ADAL" clId="{EC277946-72A1-4C10-86BA-8F55A68A2BE1}" dt="2024-10-15T14:46:53.506" v="416" actId="1076"/>
          <ac:spMkLst>
            <pc:docMk/>
            <pc:sldMk cId="1532375523" sldId="774"/>
            <ac:spMk id="14" creationId="{8B938259-FDDF-B5FC-DD62-A377A85CEA0C}"/>
          </ac:spMkLst>
        </pc:spChg>
        <pc:spChg chg="add mod">
          <ac:chgData name="S Bytheway" userId="29b7b8d0-66fc-4a0f-9903-88ac16cb6ff1" providerId="ADAL" clId="{EC277946-72A1-4C10-86BA-8F55A68A2BE1}" dt="2024-10-15T14:46:54.652" v="417" actId="1076"/>
          <ac:spMkLst>
            <pc:docMk/>
            <pc:sldMk cId="1532375523" sldId="774"/>
            <ac:spMk id="15" creationId="{B4738961-2AFD-2525-3139-00941FD3F32D}"/>
          </ac:spMkLst>
        </pc:spChg>
        <pc:spChg chg="add mod">
          <ac:chgData name="S Bytheway" userId="29b7b8d0-66fc-4a0f-9903-88ac16cb6ff1" providerId="ADAL" clId="{EC277946-72A1-4C10-86BA-8F55A68A2BE1}" dt="2024-10-15T14:46:56.476" v="418" actId="1076"/>
          <ac:spMkLst>
            <pc:docMk/>
            <pc:sldMk cId="1532375523" sldId="774"/>
            <ac:spMk id="16" creationId="{83F179AC-C6B3-E1F4-3419-6C3C95110B72}"/>
          </ac:spMkLst>
        </pc:spChg>
        <pc:spChg chg="add mod">
          <ac:chgData name="S Bytheway" userId="29b7b8d0-66fc-4a0f-9903-88ac16cb6ff1" providerId="ADAL" clId="{EC277946-72A1-4C10-86BA-8F55A68A2BE1}" dt="2024-10-15T14:46:57.930" v="419" actId="1076"/>
          <ac:spMkLst>
            <pc:docMk/>
            <pc:sldMk cId="1532375523" sldId="774"/>
            <ac:spMk id="17" creationId="{6BD3F8DB-BECF-A7B8-4894-A41721ABDCC3}"/>
          </ac:spMkLst>
        </pc:spChg>
        <pc:spChg chg="add mod">
          <ac:chgData name="S Bytheway" userId="29b7b8d0-66fc-4a0f-9903-88ac16cb6ff1" providerId="ADAL" clId="{EC277946-72A1-4C10-86BA-8F55A68A2BE1}" dt="2024-10-15T14:46:59.041" v="420" actId="1076"/>
          <ac:spMkLst>
            <pc:docMk/>
            <pc:sldMk cId="1532375523" sldId="774"/>
            <ac:spMk id="18" creationId="{8E4AF69E-A1B4-1063-998D-24BEF2166EB4}"/>
          </ac:spMkLst>
        </pc:spChg>
        <pc:spChg chg="add mod">
          <ac:chgData name="S Bytheway" userId="29b7b8d0-66fc-4a0f-9903-88ac16cb6ff1" providerId="ADAL" clId="{EC277946-72A1-4C10-86BA-8F55A68A2BE1}" dt="2024-10-15T14:47:01.005" v="421" actId="1076"/>
          <ac:spMkLst>
            <pc:docMk/>
            <pc:sldMk cId="1532375523" sldId="774"/>
            <ac:spMk id="19" creationId="{160966BE-7422-5706-A114-9AF7E020C01C}"/>
          </ac:spMkLst>
        </pc:spChg>
        <pc:picChg chg="add mod">
          <ac:chgData name="S Bytheway" userId="29b7b8d0-66fc-4a0f-9903-88ac16cb6ff1" providerId="ADAL" clId="{EC277946-72A1-4C10-86BA-8F55A68A2BE1}" dt="2024-10-15T14:31:32.024" v="67" actId="1076"/>
          <ac:picMkLst>
            <pc:docMk/>
            <pc:sldMk cId="1532375523" sldId="774"/>
            <ac:picMk id="12" creationId="{9C0963CF-386C-E124-AD99-549CC297482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10/15/2024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nationalcareers.service.gov.uk/careers-advice/green-careers"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s://www.greenworkx.org/article-posts/everything-you-need-to-know-about-green-jobs" TargetMode="External"/><Relationship Id="rId5" Type="http://schemas.openxmlformats.org/officeDocument/2006/relationships/hyperlink" Target="https://www.weforum.org/agenda/2022/03/green-skills-for-future-jobs/" TargetMode="External"/><Relationship Id="rId4" Type="http://schemas.openxmlformats.org/officeDocument/2006/relationships/hyperlink" Target="https://www.bbc.co.uk/news/science-environment-58549135"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Design and tech, healthcare, aviation</a:t>
            </a:r>
            <a:r>
              <a:rPr lang="en-GB" dirty="0"/>
              <a:t> </a:t>
            </a:r>
            <a:r>
              <a:rPr lang="en-GB" sz="1200" b="0" i="0" u="none" strike="noStrike" kern="1200" dirty="0">
                <a:solidFill>
                  <a:schemeClr val="tx1"/>
                </a:solidFill>
                <a:effectLst/>
                <a:latin typeface="+mn-lt"/>
                <a:ea typeface="+mn-ea"/>
                <a:cs typeface="+mn-cs"/>
              </a:rPr>
              <a:t>Doctor, Police Officer, illustrator, engineer, fashion designer, photographer </a:t>
            </a:r>
            <a:r>
              <a:rPr lang="en-GB" dirty="0"/>
              <a:t> </a:t>
            </a:r>
            <a:r>
              <a:rPr lang="en-GB" sz="1200" b="0" i="0" u="none" strike="noStrike" kern="1200" dirty="0">
                <a:solidFill>
                  <a:schemeClr val="tx1"/>
                </a:solidFill>
                <a:effectLst/>
                <a:latin typeface="+mn-lt"/>
                <a:ea typeface="+mn-ea"/>
                <a:cs typeface="+mn-cs"/>
              </a:rPr>
              <a:t>Chemist, Police, </a:t>
            </a:r>
            <a:r>
              <a:rPr lang="en-GB" sz="1200" b="0" i="0" u="none" strike="noStrike" kern="1200" dirty="0" err="1">
                <a:solidFill>
                  <a:schemeClr val="tx1"/>
                </a:solidFill>
                <a:effectLst/>
                <a:latin typeface="+mn-lt"/>
                <a:ea typeface="+mn-ea"/>
                <a:cs typeface="+mn-cs"/>
              </a:rPr>
              <a:t>forensics,biologist</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tatoo</a:t>
            </a:r>
            <a:r>
              <a:rPr lang="en-GB" sz="1200" b="0" i="0" u="none" strike="noStrike" kern="1200" dirty="0">
                <a:solidFill>
                  <a:schemeClr val="tx1"/>
                </a:solidFill>
                <a:effectLst/>
                <a:latin typeface="+mn-lt"/>
                <a:ea typeface="+mn-ea"/>
                <a:cs typeface="+mn-cs"/>
              </a:rPr>
              <a:t> artist, fire fighter, </a:t>
            </a:r>
            <a:r>
              <a:rPr lang="en-GB" sz="1200" b="0" i="0" u="none" strike="noStrike" kern="1200" dirty="0" err="1">
                <a:solidFill>
                  <a:schemeClr val="tx1"/>
                </a:solidFill>
                <a:effectLst/>
                <a:latin typeface="+mn-lt"/>
                <a:ea typeface="+mn-ea"/>
                <a:cs typeface="+mn-cs"/>
              </a:rPr>
              <a:t>uber</a:t>
            </a:r>
            <a:r>
              <a:rPr lang="en-GB" sz="1200" b="0" i="0" u="none" strike="noStrike" kern="1200" dirty="0">
                <a:solidFill>
                  <a:schemeClr val="tx1"/>
                </a:solidFill>
                <a:effectLst/>
                <a:latin typeface="+mn-lt"/>
                <a:ea typeface="+mn-ea"/>
                <a:cs typeface="+mn-cs"/>
              </a:rPr>
              <a:t> driver </a:t>
            </a:r>
            <a:r>
              <a:rPr lang="en-GB" dirty="0"/>
              <a:t> </a:t>
            </a:r>
            <a:r>
              <a:rPr lang="en-GB" sz="1200" b="0" i="0" u="none" strike="noStrike" kern="1200" dirty="0">
                <a:solidFill>
                  <a:schemeClr val="tx1"/>
                </a:solidFill>
                <a:effectLst/>
                <a:latin typeface="+mn-lt"/>
                <a:ea typeface="+mn-ea"/>
                <a:cs typeface="+mn-cs"/>
              </a:rPr>
              <a:t>Stuntman, Food taster, tree surgeon, zookeeper, lawyer, RAF pilot, foster carer, </a:t>
            </a:r>
            <a:r>
              <a:rPr lang="en-GB" dirty="0"/>
              <a:t> </a:t>
            </a:r>
            <a:r>
              <a:rPr lang="en-GB" sz="1200" b="0" i="0" u="none" strike="noStrike" kern="1200" dirty="0">
                <a:solidFill>
                  <a:schemeClr val="tx1"/>
                </a:solidFill>
                <a:effectLst/>
                <a:latin typeface="+mn-lt"/>
                <a:ea typeface="+mn-ea"/>
                <a:cs typeface="+mn-cs"/>
              </a:rPr>
              <a:t>Psychologist (any) - Police - The Beauty Industry - Marketing Industry - Mechanical Engineering</a:t>
            </a:r>
            <a:r>
              <a:rPr lang="en-GB" dirty="0"/>
              <a:t> </a:t>
            </a:r>
            <a:r>
              <a:rPr lang="en-GB" sz="1200" b="0" i="0" u="none" strike="noStrike" kern="1200" dirty="0">
                <a:solidFill>
                  <a:schemeClr val="tx1"/>
                </a:solidFill>
                <a:effectLst/>
                <a:latin typeface="+mn-lt"/>
                <a:ea typeface="+mn-ea"/>
                <a:cs typeface="+mn-cs"/>
              </a:rPr>
              <a:t>Footballers, Lawyers, Bricklaying/ trade work, Astronaut/ work for NASA</a:t>
            </a:r>
            <a:r>
              <a:rPr lang="en-GB" dirty="0"/>
              <a:t> </a:t>
            </a:r>
            <a:r>
              <a:rPr lang="en-GB" sz="1200" b="0" i="0" u="none" strike="noStrike" kern="1200" dirty="0">
                <a:solidFill>
                  <a:schemeClr val="tx1"/>
                </a:solidFill>
                <a:effectLst/>
                <a:latin typeface="+mn-lt"/>
                <a:ea typeface="+mn-ea"/>
                <a:cs typeface="+mn-cs"/>
              </a:rPr>
              <a:t>Astronaut, Therapist, </a:t>
            </a:r>
            <a:r>
              <a:rPr lang="en-GB" sz="1200" b="0" i="0" u="none" strike="noStrike" kern="1200" dirty="0" err="1">
                <a:solidFill>
                  <a:schemeClr val="tx1"/>
                </a:solidFill>
                <a:effectLst/>
                <a:latin typeface="+mn-lt"/>
                <a:ea typeface="+mn-ea"/>
                <a:cs typeface="+mn-cs"/>
              </a:rPr>
              <a:t>Pediatric</a:t>
            </a:r>
            <a:r>
              <a:rPr lang="en-GB" sz="1200" b="0" i="0" u="none" strike="noStrike" kern="1200" dirty="0">
                <a:solidFill>
                  <a:schemeClr val="tx1"/>
                </a:solidFill>
                <a:effectLst/>
                <a:latin typeface="+mn-lt"/>
                <a:ea typeface="+mn-ea"/>
                <a:cs typeface="+mn-cs"/>
              </a:rPr>
              <a:t> Surgeon, Social Worker, Police Officer, Football Referee, Physio, Mechanic, Forensic Psychologist </a:t>
            </a:r>
            <a:r>
              <a:rPr lang="en-GB" dirty="0"/>
              <a:t> </a:t>
            </a:r>
            <a:r>
              <a:rPr lang="en-GB" sz="1200" b="0" i="0" u="none" strike="noStrike" kern="1200" dirty="0">
                <a:solidFill>
                  <a:schemeClr val="tx1"/>
                </a:solidFill>
                <a:effectLst/>
                <a:latin typeface="+mn-lt"/>
                <a:ea typeface="+mn-ea"/>
                <a:cs typeface="+mn-cs"/>
              </a:rPr>
              <a:t>Something to do with the music industry.</a:t>
            </a:r>
            <a:r>
              <a:rPr lang="en-GB" dirty="0"/>
              <a:t> </a:t>
            </a:r>
            <a:r>
              <a:rPr lang="en-GB" sz="1200" b="0" i="0" u="none" strike="noStrike" kern="1200" dirty="0">
                <a:solidFill>
                  <a:schemeClr val="tx1"/>
                </a:solidFill>
                <a:effectLst/>
                <a:latin typeface="+mn-lt"/>
                <a:ea typeface="+mn-ea"/>
                <a:cs typeface="+mn-cs"/>
              </a:rPr>
              <a:t>engineering</a:t>
            </a:r>
            <a:r>
              <a:rPr lang="en-GB" dirty="0"/>
              <a:t> </a:t>
            </a:r>
            <a:r>
              <a:rPr lang="en-GB" sz="1200" b="0" i="0" u="none" strike="noStrike" kern="1200" dirty="0">
                <a:solidFill>
                  <a:schemeClr val="tx1"/>
                </a:solidFill>
                <a:effectLst/>
                <a:latin typeface="+mn-lt"/>
                <a:ea typeface="+mn-ea"/>
                <a:cs typeface="+mn-cs"/>
              </a:rPr>
              <a:t>Catering</a:t>
            </a:r>
            <a:r>
              <a:rPr lang="en-GB" dirty="0"/>
              <a:t> </a:t>
            </a:r>
            <a:r>
              <a:rPr lang="en-GB" sz="1200" b="0" i="0" u="none" strike="noStrike" kern="1200" dirty="0">
                <a:solidFill>
                  <a:schemeClr val="tx1"/>
                </a:solidFill>
                <a:effectLst/>
                <a:latin typeface="+mn-lt"/>
                <a:ea typeface="+mn-ea"/>
                <a:cs typeface="+mn-cs"/>
              </a:rPr>
              <a:t>Engineering</a:t>
            </a:r>
            <a:r>
              <a:rPr lang="en-GB" dirty="0"/>
              <a:t> </a:t>
            </a:r>
            <a:r>
              <a:rPr lang="en-GB" sz="1200" b="0" i="0" u="none" strike="noStrike" kern="1200" dirty="0">
                <a:solidFill>
                  <a:schemeClr val="tx1"/>
                </a:solidFill>
                <a:effectLst/>
                <a:latin typeface="+mn-lt"/>
                <a:ea typeface="+mn-ea"/>
                <a:cs typeface="+mn-cs"/>
              </a:rPr>
              <a:t>Fire fighters, engineering, interior designer, mechanic, detective, lawyer, psychiatrist, footballer, therapist, palaeontologist </a:t>
            </a:r>
            <a:r>
              <a:rPr lang="en-GB" dirty="0"/>
              <a:t> </a:t>
            </a:r>
            <a:r>
              <a:rPr lang="en-GB" sz="1200" b="0" i="0" u="none" strike="noStrike" kern="1200" dirty="0">
                <a:solidFill>
                  <a:schemeClr val="tx1"/>
                </a:solidFill>
                <a:effectLst/>
                <a:latin typeface="+mn-lt"/>
                <a:ea typeface="+mn-ea"/>
                <a:cs typeface="+mn-cs"/>
              </a:rPr>
              <a:t>Lawyer, Cyber Security, Builder, Butcher, Farmer, Chef, Hospitals</a:t>
            </a:r>
            <a:r>
              <a:rPr lang="en-GB" dirty="0"/>
              <a:t> </a:t>
            </a:r>
            <a:r>
              <a:rPr lang="en-GB" sz="1200" b="0" i="0" u="none" strike="noStrike" kern="1200" dirty="0">
                <a:solidFill>
                  <a:schemeClr val="tx1"/>
                </a:solidFill>
                <a:effectLst/>
                <a:latin typeface="+mn-lt"/>
                <a:ea typeface="+mn-ea"/>
                <a:cs typeface="+mn-cs"/>
              </a:rPr>
              <a:t>Sports, Veterinary nursing</a:t>
            </a:r>
            <a:r>
              <a:rPr lang="en-GB" dirty="0"/>
              <a:t> </a:t>
            </a:r>
          </a:p>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532014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mj-lt"/>
              <a:buAutoNum type="arabicPeriod"/>
            </a:pPr>
            <a:r>
              <a:rPr lang="en-GB" b="1" dirty="0">
                <a:effectLst/>
                <a:hlinkClick r:id="rId3"/>
              </a:rPr>
              <a:t>Diverse Opportunities</a:t>
            </a:r>
            <a:r>
              <a:rPr lang="en-GB" dirty="0">
                <a:effectLst/>
                <a:hlinkClick r:id="rId3"/>
              </a:rPr>
              <a:t>: Green careers span a wide range of sectors, including renewable energy, conservation, urban planning, and sustainable agriculture</a:t>
            </a:r>
            <a:r>
              <a:rPr lang="en-GB" baseline="30000" dirty="0">
                <a:effectLst/>
                <a:hlinkClick r:id="rId3"/>
              </a:rPr>
              <a:t>1</a:t>
            </a:r>
            <a:r>
              <a:rPr lang="en-GB" baseline="30000" dirty="0">
                <a:effectLst/>
                <a:hlinkClick r:id="rId4"/>
              </a:rPr>
              <a:t>2</a:t>
            </a:r>
            <a:r>
              <a:rPr lang="en-GB" dirty="0">
                <a:effectLst/>
              </a:rPr>
              <a:t>.</a:t>
            </a:r>
          </a:p>
          <a:p>
            <a:pPr>
              <a:buFont typeface="+mj-lt"/>
              <a:buAutoNum type="arabicPeriod"/>
            </a:pPr>
            <a:r>
              <a:rPr lang="en-GB" b="1" dirty="0">
                <a:effectLst/>
                <a:hlinkClick r:id="rId5"/>
              </a:rPr>
              <a:t>Growing Demand</a:t>
            </a:r>
            <a:r>
              <a:rPr lang="en-GB" dirty="0">
                <a:effectLst/>
                <a:hlinkClick r:id="rId5"/>
              </a:rPr>
              <a:t>: The demand for green talent has grown almost 40% in the last seven years, and it’s expected to continue rising as more industries focus on sustainability</a:t>
            </a:r>
            <a:r>
              <a:rPr lang="en-GB" baseline="30000" dirty="0">
                <a:effectLst/>
                <a:hlinkClick r:id="rId5"/>
              </a:rPr>
              <a:t>3</a:t>
            </a:r>
            <a:r>
              <a:rPr lang="en-GB" dirty="0">
                <a:effectLst/>
              </a:rPr>
              <a:t>.</a:t>
            </a:r>
          </a:p>
          <a:p>
            <a:pPr>
              <a:buFont typeface="+mj-lt"/>
              <a:buAutoNum type="arabicPeriod"/>
            </a:pPr>
            <a:r>
              <a:rPr lang="en-GB" b="1" dirty="0">
                <a:effectLst/>
                <a:hlinkClick r:id="rId6"/>
              </a:rPr>
              <a:t>Impact on Climate Change</a:t>
            </a:r>
            <a:r>
              <a:rPr lang="en-GB" dirty="0">
                <a:effectLst/>
                <a:hlinkClick r:id="rId6"/>
              </a:rPr>
              <a:t>: Green jobs directly contribute to tackling climate change by increasing energy efficiency, reducing pollution, and conserving natural resources</a:t>
            </a:r>
            <a:r>
              <a:rPr lang="en-GB" baseline="30000" dirty="0">
                <a:effectLst/>
                <a:hlinkClick r:id="rId6"/>
              </a:rPr>
              <a:t>4</a:t>
            </a:r>
            <a:r>
              <a:rPr lang="en-GB" dirty="0">
                <a:effectLst/>
              </a:rPr>
              <a:t>.</a:t>
            </a:r>
          </a:p>
          <a:p>
            <a:pPr>
              <a:buFont typeface="+mj-lt"/>
              <a:buAutoNum type="arabicPeriod"/>
            </a:pPr>
            <a:r>
              <a:rPr lang="en-GB" b="1" dirty="0">
                <a:effectLst/>
                <a:hlinkClick r:id="rId3"/>
              </a:rPr>
              <a:t>Government Support</a:t>
            </a:r>
            <a:r>
              <a:rPr lang="en-GB" dirty="0">
                <a:effectLst/>
                <a:hlinkClick r:id="rId3"/>
              </a:rPr>
              <a:t>: Many governments, including the UK, have set ambitious targets for creating green jobs to achieve net-zero emissions by 2050</a:t>
            </a:r>
            <a:r>
              <a:rPr lang="en-GB" baseline="30000" dirty="0">
                <a:effectLst/>
                <a:hlinkClick r:id="rId3"/>
              </a:rPr>
              <a:t>1</a:t>
            </a:r>
            <a:r>
              <a:rPr lang="en-GB" dirty="0">
                <a:effectLst/>
              </a:rPr>
              <a:t>.</a:t>
            </a:r>
          </a:p>
          <a:p>
            <a:pPr>
              <a:buFont typeface="+mj-lt"/>
              <a:buAutoNum type="arabicPeriod"/>
            </a:pPr>
            <a:r>
              <a:rPr lang="en-GB" b="1" dirty="0">
                <a:effectLst/>
                <a:hlinkClick r:id="rId3"/>
              </a:rPr>
              <a:t>Skill Development</a:t>
            </a:r>
            <a:r>
              <a:rPr lang="en-GB" dirty="0">
                <a:effectLst/>
                <a:hlinkClick r:id="rId3"/>
              </a:rPr>
              <a:t>: Green careers often require specialized skills and knowledge, leading to opportunities for upskilling and reskilling in various fields</a:t>
            </a:r>
            <a:r>
              <a:rPr lang="en-GB" baseline="30000" dirty="0">
                <a:effectLst/>
                <a:hlinkClick r:id="rId5"/>
              </a:rPr>
              <a:t>3</a:t>
            </a:r>
            <a:r>
              <a:rPr lang="en-GB" dirty="0">
                <a:effectLst/>
              </a:rPr>
              <a:t>.</a:t>
            </a:r>
          </a:p>
          <a:p>
            <a:pPr>
              <a:buFont typeface="+mj-lt"/>
              <a:buAutoNum type="arabicPeriod"/>
            </a:pPr>
            <a:r>
              <a:rPr lang="en-GB" b="1" dirty="0">
                <a:effectLst/>
                <a:hlinkClick r:id="rId3"/>
              </a:rPr>
              <a:t>Economic Benefits</a:t>
            </a:r>
            <a:r>
              <a:rPr lang="en-GB" dirty="0">
                <a:effectLst/>
                <a:hlinkClick r:id="rId3"/>
              </a:rPr>
              <a:t>: Investing in green jobs can boost the economy by creating new industries and job opportunities, while also addressing environmental challenges</a:t>
            </a:r>
            <a:r>
              <a:rPr lang="en-GB" baseline="30000" dirty="0">
                <a:effectLst/>
                <a:hlinkClick r:id="rId6"/>
              </a:rPr>
              <a:t>4</a:t>
            </a:r>
            <a:r>
              <a:rPr lang="en-GB" dirty="0">
                <a:effectLst/>
              </a:rPr>
              <a:t>.</a:t>
            </a:r>
          </a:p>
          <a:p>
            <a:pPr>
              <a:buFont typeface="+mj-lt"/>
              <a:buAutoNum type="arabicPeriod"/>
            </a:pPr>
            <a:r>
              <a:rPr lang="en-GB" b="1" dirty="0">
                <a:effectLst/>
                <a:hlinkClick r:id="rId3"/>
              </a:rPr>
              <a:t>Sustainable Future</a:t>
            </a:r>
            <a:r>
              <a:rPr lang="en-GB" dirty="0">
                <a:effectLst/>
                <a:hlinkClick r:id="rId3"/>
              </a:rPr>
              <a:t>: Green careers are essential for building a sustainable future, ensuring that economic growth does not come at the expense of the environment</a:t>
            </a:r>
            <a:r>
              <a:rPr lang="en-GB" baseline="30000" dirty="0">
                <a:effectLst/>
                <a:hlinkClick r:id="rId4"/>
              </a:rPr>
              <a:t>2</a:t>
            </a:r>
            <a:r>
              <a:rPr lang="en-GB" dirty="0">
                <a:effectLst/>
              </a:rPr>
              <a:t>.</a:t>
            </a:r>
          </a:p>
          <a:p>
            <a:pPr>
              <a:buFont typeface="+mj-lt"/>
              <a:buAutoNum type="arabicPeriod"/>
            </a:pPr>
            <a:endParaRPr lang="en-GB" dirty="0">
              <a:effectLst/>
            </a:endParaRPr>
          </a:p>
          <a:p>
            <a:r>
              <a:rPr lang="en-GB" dirty="0">
                <a:effectLst/>
              </a:rPr>
              <a:t>For more information, you can explore these websites:</a:t>
            </a:r>
          </a:p>
          <a:p>
            <a:pPr>
              <a:buFont typeface="Arial" panose="020B0604020202020204" pitchFamily="34" charset="0"/>
              <a:buChar char="•"/>
            </a:pPr>
            <a:r>
              <a:rPr lang="en-GB" u="none" strike="noStrike" dirty="0">
                <a:effectLst/>
                <a:latin typeface="inherit"/>
                <a:hlinkClick r:id="rId3"/>
              </a:rPr>
              <a:t>National Careers Service - Green Careers</a:t>
            </a:r>
            <a:endParaRPr lang="en-GB" dirty="0">
              <a:effectLst/>
            </a:endParaRPr>
          </a:p>
          <a:p>
            <a:pPr>
              <a:buFont typeface="Arial" panose="020B0604020202020204" pitchFamily="34" charset="0"/>
              <a:buChar char="•"/>
            </a:pPr>
            <a:r>
              <a:rPr lang="en-GB" u="none" strike="noStrike" dirty="0">
                <a:effectLst/>
                <a:latin typeface="inherit"/>
                <a:hlinkClick r:id="rId4"/>
              </a:rPr>
              <a:t>BBC News - Green Jobs</a:t>
            </a:r>
            <a:endParaRPr lang="en-GB" dirty="0">
              <a:effectLst/>
            </a:endParaRPr>
          </a:p>
          <a:p>
            <a:pPr>
              <a:buFont typeface="Arial" panose="020B0604020202020204" pitchFamily="34" charset="0"/>
              <a:buChar char="•"/>
            </a:pPr>
            <a:r>
              <a:rPr lang="en-GB" u="none" strike="noStrike" dirty="0">
                <a:effectLst/>
                <a:latin typeface="inherit"/>
                <a:hlinkClick r:id="rId5"/>
              </a:rPr>
              <a:t>World Economic Forum - Green Skills</a:t>
            </a:r>
            <a:endParaRPr lang="en-GB" dirty="0">
              <a:effectLst/>
            </a:endParaRPr>
          </a:p>
          <a:p>
            <a:r>
              <a:rPr lang="en-GB" dirty="0">
                <a:effectLst/>
              </a:rPr>
              <a:t>If you have any specific questions or need further details, feel free to ask! 😊</a:t>
            </a:r>
          </a:p>
          <a:p>
            <a:r>
              <a:rPr lang="en-GB" dirty="0">
                <a:effectLst/>
              </a:rPr>
              <a:t>Learn more</a:t>
            </a:r>
          </a:p>
          <a:p>
            <a:r>
              <a:rPr lang="en-GB" u="none" strike="noStrike" dirty="0">
                <a:effectLst/>
                <a:latin typeface="var(--cib-font-text)"/>
                <a:hlinkClick r:id="rId3"/>
              </a:rPr>
              <a:t>1nationalcareers.service.gov.uk</a:t>
            </a:r>
            <a:r>
              <a:rPr lang="en-GB" u="none" strike="noStrike" dirty="0">
                <a:effectLst/>
                <a:latin typeface="var(--cib-font-text)"/>
                <a:hlinkClick r:id="rId4"/>
              </a:rPr>
              <a:t>2bbc.co.uk</a:t>
            </a:r>
            <a:r>
              <a:rPr lang="en-GB" u="none" strike="noStrike" dirty="0">
                <a:effectLst/>
                <a:latin typeface="var(--cib-font-text)"/>
                <a:hlinkClick r:id="rId5"/>
              </a:rPr>
              <a:t>3weforum.org</a:t>
            </a:r>
            <a:r>
              <a:rPr lang="en-GB" u="none" strike="noStrike" dirty="0">
                <a:effectLst/>
                <a:latin typeface="var(--cib-font-text)"/>
                <a:hlinkClick r:id="rId6"/>
              </a:rPr>
              <a:t>4greenworkx.org</a:t>
            </a:r>
            <a:br>
              <a:rPr lang="en-GB" dirty="0">
                <a:effectLst/>
              </a:rPr>
            </a:br>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4100847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4</a:t>
            </a:fld>
            <a:endParaRPr lang="en-GB"/>
          </a:p>
        </p:txBody>
      </p:sp>
    </p:spTree>
    <p:extLst>
      <p:ext uri="{BB962C8B-B14F-4D97-AF65-F5344CB8AC3E}">
        <p14:creationId xmlns:p14="http://schemas.microsoft.com/office/powerpoint/2010/main" val="1612952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15/10/2024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15/10/2024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nationalcareers.service.gov.uk/careers-advice/green-careers"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www.bbc.co.uk/news/science-environment-58549135" TargetMode="Externa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https://www.youtube.com/embed/DXI30C57idI?feature=oembed" TargetMode="Externa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14980" y="1252241"/>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4802699" y="2043796"/>
            <a:ext cx="7129117"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rPr>
              <a:t>Environmental Consultant</a:t>
            </a:r>
            <a:endParaRPr kumimoji="0" lang="en-GB" sz="6000" b="1" i="0" u="none" strike="noStrike" kern="1200" cap="none" spc="0" normalizeH="0" baseline="0" noProof="0" dirty="0">
              <a:ln>
                <a:noFill/>
              </a:ln>
              <a:solidFill>
                <a:srgbClr val="4472C4"/>
              </a:solidFill>
              <a:effectLst/>
              <a:uLnTx/>
              <a:uFillTx/>
              <a:latin typeface="Calibri Light"/>
              <a:ea typeface="+mn-ea"/>
              <a:cs typeface="+mn-cs"/>
            </a:endParaRPr>
          </a:p>
        </p:txBody>
      </p:sp>
      <p:pic>
        <p:nvPicPr>
          <p:cNvPr id="3" name="Picture 2">
            <a:extLst>
              <a:ext uri="{FF2B5EF4-FFF2-40B4-BE49-F238E27FC236}">
                <a16:creationId xmlns:a16="http://schemas.microsoft.com/office/drawing/2014/main" id="{D594B48F-7DD3-B6C0-A2B9-040A6ACE6ABA}"/>
              </a:ext>
            </a:extLst>
          </p:cNvPr>
          <p:cNvPicPr>
            <a:picLocks noChangeAspect="1"/>
          </p:cNvPicPr>
          <p:nvPr/>
        </p:nvPicPr>
        <p:blipFill>
          <a:blip r:embed="rId4"/>
          <a:stretch>
            <a:fillRect/>
          </a:stretch>
        </p:blipFill>
        <p:spPr>
          <a:xfrm>
            <a:off x="591721" y="1737137"/>
            <a:ext cx="3930852" cy="3930852"/>
          </a:xfrm>
          <a:prstGeom prst="rect">
            <a:avLst/>
          </a:prstGeom>
        </p:spPr>
      </p:pic>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B6D771B-669D-0F2C-EDEA-9F4298DAF119}"/>
              </a:ext>
            </a:extLst>
          </p:cNvPr>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9C0963CF-386C-E124-AD99-549CC29748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18081" y="1130390"/>
            <a:ext cx="1577020" cy="1491196"/>
          </a:xfrm>
          <a:prstGeom prst="rect">
            <a:avLst/>
          </a:prstGeom>
        </p:spPr>
      </p:pic>
      <p:sp>
        <p:nvSpPr>
          <p:cNvPr id="13" name="TextBox 12">
            <a:extLst>
              <a:ext uri="{FF2B5EF4-FFF2-40B4-BE49-F238E27FC236}">
                <a16:creationId xmlns:a16="http://schemas.microsoft.com/office/drawing/2014/main" id="{1C012125-2304-469B-B446-1403BBC15E53}"/>
              </a:ext>
            </a:extLst>
          </p:cNvPr>
          <p:cNvSpPr txBox="1"/>
          <p:nvPr/>
        </p:nvSpPr>
        <p:spPr>
          <a:xfrm>
            <a:off x="324318" y="71753"/>
            <a:ext cx="3849130" cy="646331"/>
          </a:xfrm>
          <a:prstGeom prst="rect">
            <a:avLst/>
          </a:prstGeom>
          <a:noFill/>
        </p:spPr>
        <p:txBody>
          <a:bodyPr wrap="square" rtlCol="0">
            <a:spAutoFit/>
          </a:bodyPr>
          <a:lstStyle/>
          <a:p>
            <a:r>
              <a:rPr lang="en-GB" sz="3600" dirty="0">
                <a:solidFill>
                  <a:schemeClr val="bg1"/>
                </a:solidFill>
              </a:rPr>
              <a:t>Why Green Careers </a:t>
            </a:r>
          </a:p>
        </p:txBody>
      </p:sp>
      <p:sp>
        <p:nvSpPr>
          <p:cNvPr id="14" name="Rectangle: Rounded Corners 13">
            <a:extLst>
              <a:ext uri="{FF2B5EF4-FFF2-40B4-BE49-F238E27FC236}">
                <a16:creationId xmlns:a16="http://schemas.microsoft.com/office/drawing/2014/main" id="{8B938259-FDDF-B5FC-DD62-A377A85CEA0C}"/>
              </a:ext>
            </a:extLst>
          </p:cNvPr>
          <p:cNvSpPr/>
          <p:nvPr/>
        </p:nvSpPr>
        <p:spPr>
          <a:xfrm>
            <a:off x="411046" y="1611127"/>
            <a:ext cx="2777924" cy="1782501"/>
          </a:xfrm>
          <a:prstGeom prst="roundRect">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Diverse Sectors</a:t>
            </a:r>
          </a:p>
        </p:txBody>
      </p:sp>
      <p:sp>
        <p:nvSpPr>
          <p:cNvPr id="15" name="Rectangle: Rounded Corners 14">
            <a:extLst>
              <a:ext uri="{FF2B5EF4-FFF2-40B4-BE49-F238E27FC236}">
                <a16:creationId xmlns:a16="http://schemas.microsoft.com/office/drawing/2014/main" id="{B4738961-2AFD-2525-3139-00941FD3F32D}"/>
              </a:ext>
            </a:extLst>
          </p:cNvPr>
          <p:cNvSpPr/>
          <p:nvPr/>
        </p:nvSpPr>
        <p:spPr>
          <a:xfrm>
            <a:off x="4173448" y="1641913"/>
            <a:ext cx="2777924" cy="1782501"/>
          </a:xfrm>
          <a:prstGeom prst="roundRect">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Growing Demand</a:t>
            </a:r>
          </a:p>
        </p:txBody>
      </p:sp>
      <p:sp>
        <p:nvSpPr>
          <p:cNvPr id="16" name="Rectangle: Rounded Corners 15">
            <a:extLst>
              <a:ext uri="{FF2B5EF4-FFF2-40B4-BE49-F238E27FC236}">
                <a16:creationId xmlns:a16="http://schemas.microsoft.com/office/drawing/2014/main" id="{83F179AC-C6B3-E1F4-3419-6C3C95110B72}"/>
              </a:ext>
            </a:extLst>
          </p:cNvPr>
          <p:cNvSpPr/>
          <p:nvPr/>
        </p:nvSpPr>
        <p:spPr>
          <a:xfrm>
            <a:off x="7728364" y="1611127"/>
            <a:ext cx="2777924" cy="1782501"/>
          </a:xfrm>
          <a:prstGeom prst="roundRect">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Impact Climate Change</a:t>
            </a:r>
          </a:p>
        </p:txBody>
      </p:sp>
      <p:sp>
        <p:nvSpPr>
          <p:cNvPr id="17" name="Rectangle: Rounded Corners 16">
            <a:extLst>
              <a:ext uri="{FF2B5EF4-FFF2-40B4-BE49-F238E27FC236}">
                <a16:creationId xmlns:a16="http://schemas.microsoft.com/office/drawing/2014/main" id="{6BD3F8DB-BECF-A7B8-4894-A41721ABDCC3}"/>
              </a:ext>
            </a:extLst>
          </p:cNvPr>
          <p:cNvSpPr/>
          <p:nvPr/>
        </p:nvSpPr>
        <p:spPr>
          <a:xfrm>
            <a:off x="411046" y="3867942"/>
            <a:ext cx="2777924" cy="1782501"/>
          </a:xfrm>
          <a:prstGeom prst="roundRect">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Government Support</a:t>
            </a:r>
          </a:p>
        </p:txBody>
      </p:sp>
      <p:sp>
        <p:nvSpPr>
          <p:cNvPr id="18" name="Rectangle: Rounded Corners 17">
            <a:extLst>
              <a:ext uri="{FF2B5EF4-FFF2-40B4-BE49-F238E27FC236}">
                <a16:creationId xmlns:a16="http://schemas.microsoft.com/office/drawing/2014/main" id="{8E4AF69E-A1B4-1063-998D-24BEF2166EB4}"/>
              </a:ext>
            </a:extLst>
          </p:cNvPr>
          <p:cNvSpPr/>
          <p:nvPr/>
        </p:nvSpPr>
        <p:spPr>
          <a:xfrm>
            <a:off x="4173448" y="3867941"/>
            <a:ext cx="2777924" cy="1782501"/>
          </a:xfrm>
          <a:prstGeom prst="roundRect">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Skill Development</a:t>
            </a:r>
          </a:p>
        </p:txBody>
      </p:sp>
      <p:sp>
        <p:nvSpPr>
          <p:cNvPr id="19" name="Rectangle: Rounded Corners 18">
            <a:extLst>
              <a:ext uri="{FF2B5EF4-FFF2-40B4-BE49-F238E27FC236}">
                <a16:creationId xmlns:a16="http://schemas.microsoft.com/office/drawing/2014/main" id="{160966BE-7422-5706-A114-9AF7E020C01C}"/>
              </a:ext>
            </a:extLst>
          </p:cNvPr>
          <p:cNvSpPr/>
          <p:nvPr/>
        </p:nvSpPr>
        <p:spPr>
          <a:xfrm>
            <a:off x="7740157" y="3945109"/>
            <a:ext cx="2777924" cy="1782501"/>
          </a:xfrm>
          <a:prstGeom prst="roundRect">
            <a:avLst/>
          </a:pr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Economic Benefits</a:t>
            </a:r>
          </a:p>
        </p:txBody>
      </p:sp>
    </p:spTree>
    <p:extLst>
      <p:ext uri="{BB962C8B-B14F-4D97-AF65-F5344CB8AC3E}">
        <p14:creationId xmlns:p14="http://schemas.microsoft.com/office/powerpoint/2010/main" val="1532375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125638" y="2376146"/>
            <a:ext cx="4983530" cy="3139321"/>
          </a:xfrm>
          <a:prstGeom prst="rect">
            <a:avLst/>
          </a:prstGeom>
        </p:spPr>
        <p:txBody>
          <a:bodyPr wrap="square">
            <a:spAutoFit/>
          </a:bodyPr>
          <a:lstStyle/>
          <a:p>
            <a:pPr algn="l"/>
            <a:r>
              <a:rPr lang="en-GB" b="0" i="0" dirty="0">
                <a:solidFill>
                  <a:srgbClr val="1F1F1F"/>
                </a:solidFill>
                <a:effectLst/>
                <a:latin typeface="Google Sans"/>
              </a:rPr>
              <a:t>Organisations who employ these roles are;</a:t>
            </a:r>
          </a:p>
          <a:p>
            <a:pPr algn="l">
              <a:buFont typeface="Arial" panose="020B0604020202020204" pitchFamily="34" charset="0"/>
              <a:buChar char="•"/>
            </a:pPr>
            <a:endParaRPr lang="en-GB" dirty="0">
              <a:solidFill>
                <a:srgbClr val="1F1F1F"/>
              </a:solidFill>
              <a:latin typeface="Google Sans"/>
            </a:endParaRPr>
          </a:p>
          <a:p>
            <a:pPr algn="l">
              <a:buFont typeface="Arial" panose="020B0604020202020204" pitchFamily="34" charset="0"/>
              <a:buChar char="•"/>
            </a:pPr>
            <a:r>
              <a:rPr lang="en-GB" b="0" i="0" dirty="0">
                <a:solidFill>
                  <a:srgbClr val="1F1F1F"/>
                </a:solidFill>
                <a:effectLst/>
                <a:latin typeface="Google Sans"/>
              </a:rPr>
              <a:t>Biodiversity Information Service for Powys </a:t>
            </a:r>
          </a:p>
          <a:p>
            <a:pPr algn="l">
              <a:buFont typeface="Arial" panose="020B0604020202020204" pitchFamily="34" charset="0"/>
              <a:buChar char="•"/>
            </a:pPr>
            <a:r>
              <a:rPr lang="en-GB" dirty="0">
                <a:solidFill>
                  <a:srgbClr val="1F1F1F"/>
                </a:solidFill>
                <a:latin typeface="Google Sans"/>
              </a:rPr>
              <a:t> </a:t>
            </a:r>
            <a:r>
              <a:rPr lang="en-GB" b="0" i="0" dirty="0">
                <a:solidFill>
                  <a:srgbClr val="1F1F1F"/>
                </a:solidFill>
                <a:effectLst/>
                <a:latin typeface="Google Sans"/>
              </a:rPr>
              <a:t>Brecon Beacons National Park.</a:t>
            </a:r>
          </a:p>
          <a:p>
            <a:pPr algn="l">
              <a:buFont typeface="Arial" panose="020B0604020202020204" pitchFamily="34" charset="0"/>
              <a:buChar char="•"/>
            </a:pPr>
            <a:r>
              <a:rPr lang="en-GB" b="0" i="0" dirty="0">
                <a:solidFill>
                  <a:srgbClr val="1F1F1F"/>
                </a:solidFill>
                <a:effectLst/>
                <a:latin typeface="Google Sans"/>
              </a:rPr>
              <a:t>Newt Conservation Partnership. </a:t>
            </a:r>
          </a:p>
          <a:p>
            <a:pPr algn="l">
              <a:buFont typeface="Arial" panose="020B0604020202020204" pitchFamily="34" charset="0"/>
              <a:buChar char="•"/>
            </a:pPr>
            <a:r>
              <a:rPr lang="en-GB" b="0" i="0" dirty="0" err="1">
                <a:solidFill>
                  <a:srgbClr val="1F1F1F"/>
                </a:solidFill>
                <a:effectLst/>
                <a:latin typeface="Google Sans"/>
              </a:rPr>
              <a:t>Dalcour</a:t>
            </a:r>
            <a:r>
              <a:rPr lang="en-GB" b="0" i="0" dirty="0">
                <a:solidFill>
                  <a:srgbClr val="1F1F1F"/>
                </a:solidFill>
                <a:effectLst/>
                <a:latin typeface="Google Sans"/>
              </a:rPr>
              <a:t> Maclaren. </a:t>
            </a:r>
          </a:p>
          <a:p>
            <a:pPr algn="l">
              <a:buFont typeface="Arial" panose="020B0604020202020204" pitchFamily="34" charset="0"/>
              <a:buChar char="•"/>
            </a:pPr>
            <a:r>
              <a:rPr lang="en-GB" b="0" i="0" dirty="0">
                <a:solidFill>
                  <a:srgbClr val="1F1F1F"/>
                </a:solidFill>
                <a:effectLst/>
                <a:latin typeface="Google Sans"/>
              </a:rPr>
              <a:t>Dartmoor Preservation Association. </a:t>
            </a:r>
          </a:p>
          <a:p>
            <a:pPr algn="l">
              <a:buFont typeface="Arial" panose="020B0604020202020204" pitchFamily="34" charset="0"/>
              <a:buChar char="•"/>
            </a:pPr>
            <a:r>
              <a:rPr lang="en-GB" b="0" i="0" dirty="0" err="1">
                <a:solidFill>
                  <a:srgbClr val="1F1F1F"/>
                </a:solidFill>
                <a:effectLst/>
                <a:latin typeface="Google Sans"/>
              </a:rPr>
              <a:t>Bluedot</a:t>
            </a:r>
            <a:r>
              <a:rPr lang="en-GB" b="0" i="0" dirty="0">
                <a:solidFill>
                  <a:srgbClr val="1F1F1F"/>
                </a:solidFill>
                <a:effectLst/>
                <a:latin typeface="Google Sans"/>
              </a:rPr>
              <a:t> Associates. </a:t>
            </a:r>
          </a:p>
          <a:p>
            <a:pPr algn="l">
              <a:buFont typeface="Arial" panose="020B0604020202020204" pitchFamily="34" charset="0"/>
              <a:buChar char="•"/>
            </a:pPr>
            <a:r>
              <a:rPr lang="en-GB" b="0" i="0" dirty="0">
                <a:solidFill>
                  <a:srgbClr val="1F1F1F"/>
                </a:solidFill>
                <a:effectLst/>
                <a:latin typeface="Google Sans"/>
              </a:rPr>
              <a:t>Ecological Restoration Fund. </a:t>
            </a:r>
          </a:p>
          <a:p>
            <a:pPr algn="l">
              <a:buFont typeface="Arial" panose="020B0604020202020204" pitchFamily="34" charset="0"/>
              <a:buChar char="•"/>
            </a:pPr>
            <a:r>
              <a:rPr lang="en-GB" b="0" i="0" dirty="0" err="1">
                <a:solidFill>
                  <a:srgbClr val="1F1F1F"/>
                </a:solidFill>
                <a:effectLst/>
                <a:latin typeface="Google Sans"/>
              </a:rPr>
              <a:t>HalpinRobbins</a:t>
            </a:r>
            <a:r>
              <a:rPr lang="en-GB" b="0" i="0" dirty="0">
                <a:solidFill>
                  <a:srgbClr val="1F1F1F"/>
                </a:solidFill>
                <a:effectLst/>
                <a:latin typeface="Google Sans"/>
              </a:rPr>
              <a:t>. </a:t>
            </a:r>
          </a:p>
          <a:p>
            <a:pPr algn="l">
              <a:buFont typeface="Arial" panose="020B0604020202020204" pitchFamily="34" charset="0"/>
              <a:buChar char="•"/>
            </a:pPr>
            <a:r>
              <a:rPr lang="en-GB" b="0" i="0" dirty="0">
                <a:solidFill>
                  <a:srgbClr val="1F1F1F"/>
                </a:solidFill>
                <a:effectLst/>
                <a:latin typeface="Google Sans"/>
              </a:rPr>
              <a:t>Quantock Ecology Ltd.</a:t>
            </a:r>
          </a:p>
        </p:txBody>
      </p:sp>
      <p:pic>
        <p:nvPicPr>
          <p:cNvPr id="5" name="Picture 3" descr="Map&#10;&#10;Description automatically generated">
            <a:extLst>
              <a:ext uri="{FF2B5EF4-FFF2-40B4-BE49-F238E27FC236}">
                <a16:creationId xmlns:a16="http://schemas.microsoft.com/office/drawing/2014/main" id="{4FB2F962-355A-0819-5F4F-7B59A49FD575}"/>
              </a:ext>
            </a:extLst>
          </p:cNvPr>
          <p:cNvPicPr>
            <a:picLocks noChangeAspect="1"/>
          </p:cNvPicPr>
          <p:nvPr/>
        </p:nvPicPr>
        <p:blipFill>
          <a:blip r:embed="rId2"/>
          <a:stretch>
            <a:fillRect/>
          </a:stretch>
        </p:blipFill>
        <p:spPr>
          <a:xfrm>
            <a:off x="-131449" y="-38294"/>
            <a:ext cx="7065649" cy="6934588"/>
          </a:xfrm>
          <a:prstGeom prst="rect">
            <a:avLst/>
          </a:prstGeom>
        </p:spPr>
      </p:pic>
      <p:sp>
        <p:nvSpPr>
          <p:cNvPr id="8" name="TextBox 7">
            <a:extLst>
              <a:ext uri="{FF2B5EF4-FFF2-40B4-BE49-F238E27FC236}">
                <a16:creationId xmlns:a16="http://schemas.microsoft.com/office/drawing/2014/main" id="{6A9227BC-B89F-2971-C173-E92986ED821C}"/>
              </a:ext>
            </a:extLst>
          </p:cNvPr>
          <p:cNvSpPr txBox="1"/>
          <p:nvPr/>
        </p:nvSpPr>
        <p:spPr>
          <a:xfrm>
            <a:off x="7042806" y="0"/>
            <a:ext cx="5149194"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alibri"/>
                <a:cs typeface="Calibri"/>
              </a:rPr>
              <a:t>Environmental consulting is often a form of compliance consulting, in which the consultant ensures that the client maintains an appropriate measure of compliance within environmental regulations. Environmental consultants advise on sustainability, including waste management, recycling, flood risk and the effects of climate change</a:t>
            </a:r>
            <a:r>
              <a:rPr lang="en-GB" sz="1600" dirty="0">
                <a:latin typeface="Calibri"/>
                <a:cs typeface="Calibri"/>
              </a:rPr>
              <a:t>.</a:t>
            </a:r>
            <a:endParaRPr lang="en-GB" dirty="0"/>
          </a:p>
        </p:txBody>
      </p:sp>
      <p:sp>
        <p:nvSpPr>
          <p:cNvPr id="9" name="TextBox 8">
            <a:extLst>
              <a:ext uri="{FF2B5EF4-FFF2-40B4-BE49-F238E27FC236}">
                <a16:creationId xmlns:a16="http://schemas.microsoft.com/office/drawing/2014/main" id="{43FBE8DF-F92B-1BBE-02D7-728CA80BA9C0}"/>
              </a:ext>
            </a:extLst>
          </p:cNvPr>
          <p:cNvSpPr txBox="1"/>
          <p:nvPr/>
        </p:nvSpPr>
        <p:spPr>
          <a:xfrm>
            <a:off x="7193280" y="5583290"/>
            <a:ext cx="4941662" cy="1200329"/>
          </a:xfrm>
          <a:prstGeom prst="rect">
            <a:avLst/>
          </a:prstGeom>
          <a:noFill/>
        </p:spPr>
        <p:txBody>
          <a:bodyPr wrap="square" rtlCol="0">
            <a:spAutoFit/>
          </a:bodyPr>
          <a:lstStyle/>
          <a:p>
            <a:r>
              <a:rPr lang="en-GB" dirty="0">
                <a:effectLst/>
              </a:rPr>
              <a:t>For more information, you can explore these websites:</a:t>
            </a:r>
          </a:p>
          <a:p>
            <a:pPr>
              <a:buFont typeface="Arial" panose="020B0604020202020204" pitchFamily="34" charset="0"/>
              <a:buChar char="•"/>
            </a:pPr>
            <a:r>
              <a:rPr lang="en-GB" u="none" strike="noStrike" dirty="0">
                <a:effectLst/>
                <a:latin typeface="inherit"/>
                <a:hlinkClick r:id="rId3"/>
              </a:rPr>
              <a:t>National Careers Service - Green Careers</a:t>
            </a:r>
            <a:endParaRPr lang="en-GB" dirty="0">
              <a:effectLst/>
            </a:endParaRPr>
          </a:p>
          <a:p>
            <a:pPr>
              <a:buFont typeface="Arial" panose="020B0604020202020204" pitchFamily="34" charset="0"/>
              <a:buChar char="•"/>
            </a:pPr>
            <a:r>
              <a:rPr lang="en-GB" u="none" strike="noStrike" dirty="0">
                <a:effectLst/>
                <a:latin typeface="inherit"/>
                <a:hlinkClick r:id="rId4"/>
              </a:rPr>
              <a:t>BBC News - Green Jobs</a:t>
            </a:r>
            <a:endParaRPr lang="en-GB" dirty="0"/>
          </a:p>
        </p:txBody>
      </p:sp>
    </p:spTree>
    <p:extLst>
      <p:ext uri="{BB962C8B-B14F-4D97-AF65-F5344CB8AC3E}">
        <p14:creationId xmlns:p14="http://schemas.microsoft.com/office/powerpoint/2010/main" val="6665748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9298" y="97553"/>
            <a:ext cx="7607069" cy="461665"/>
          </a:xfrm>
          <a:prstGeom prst="rect">
            <a:avLst/>
          </a:prstGeom>
          <a:noFill/>
        </p:spPr>
        <p:txBody>
          <a:bodyPr wrap="square" rtlCol="0">
            <a:spAutoFit/>
          </a:bodyPr>
          <a:lstStyle/>
          <a:p>
            <a:r>
              <a:rPr lang="en-GB" sz="2400" dirty="0"/>
              <a:t>Here's a video on the role of an Environmental Consultant</a:t>
            </a:r>
          </a:p>
        </p:txBody>
      </p:sp>
      <p:sp>
        <p:nvSpPr>
          <p:cNvPr id="7" name="Rectangle 6"/>
          <p:cNvSpPr/>
          <p:nvPr/>
        </p:nvSpPr>
        <p:spPr>
          <a:xfrm rot="5400000">
            <a:off x="5619946" y="285947"/>
            <a:ext cx="952107" cy="12192000"/>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 name="Online Media 1" title="ENVIRONMENTAL CONSULTANT | WHAT DOES AN ENVIRONMENTAL CONSULTANT DO?">
            <a:hlinkClick r:id="" action="ppaction://media"/>
            <a:extLst>
              <a:ext uri="{FF2B5EF4-FFF2-40B4-BE49-F238E27FC236}">
                <a16:creationId xmlns:a16="http://schemas.microsoft.com/office/drawing/2014/main" id="{CAE14CE4-D346-5776-53CF-34BA316720F4}"/>
              </a:ext>
            </a:extLst>
          </p:cNvPr>
          <p:cNvPicPr>
            <a:picLocks noRot="1" noChangeAspect="1"/>
          </p:cNvPicPr>
          <p:nvPr>
            <a:videoFile r:link="rId1"/>
          </p:nvPr>
        </p:nvPicPr>
        <p:blipFill>
          <a:blip r:embed="rId4"/>
          <a:stretch>
            <a:fillRect/>
          </a:stretch>
        </p:blipFill>
        <p:spPr>
          <a:xfrm>
            <a:off x="3855720" y="863399"/>
            <a:ext cx="4480560" cy="2697412"/>
          </a:xfrm>
          <a:prstGeom prst="rect">
            <a:avLst/>
          </a:prstGeom>
        </p:spPr>
      </p:pic>
      <p:sp>
        <p:nvSpPr>
          <p:cNvPr id="8" name="TextBox 7">
            <a:extLst>
              <a:ext uri="{FF2B5EF4-FFF2-40B4-BE49-F238E27FC236}">
                <a16:creationId xmlns:a16="http://schemas.microsoft.com/office/drawing/2014/main" id="{84E722AC-0BBF-4751-7FC2-7511B7721503}"/>
              </a:ext>
            </a:extLst>
          </p:cNvPr>
          <p:cNvSpPr txBox="1"/>
          <p:nvPr/>
        </p:nvSpPr>
        <p:spPr>
          <a:xfrm>
            <a:off x="1139686" y="4014219"/>
            <a:ext cx="9912626" cy="707886"/>
          </a:xfrm>
          <a:prstGeom prst="rect">
            <a:avLst/>
          </a:prstGeom>
          <a:noFill/>
        </p:spPr>
        <p:txBody>
          <a:bodyPr wrap="square" rtlCol="0">
            <a:spAutoFit/>
          </a:bodyPr>
          <a:lstStyle/>
          <a:p>
            <a:pPr algn="ctr"/>
            <a:r>
              <a:rPr lang="en-GB" sz="2000" b="1" dirty="0"/>
              <a:t>What do you think to this career? </a:t>
            </a:r>
          </a:p>
          <a:p>
            <a:pPr algn="ctr"/>
            <a:r>
              <a:rPr lang="en-GB" sz="2000" b="1" dirty="0"/>
              <a:t>In Netflix Style Do You Like it, Love it or Not Like it?</a:t>
            </a:r>
          </a:p>
        </p:txBody>
      </p:sp>
      <p:pic>
        <p:nvPicPr>
          <p:cNvPr id="9" name="Picture 2" descr="Thumbs Up No Background">
            <a:extLst>
              <a:ext uri="{FF2B5EF4-FFF2-40B4-BE49-F238E27FC236}">
                <a16:creationId xmlns:a16="http://schemas.microsoft.com/office/drawing/2014/main" id="{EE597F09-33AC-8FDC-6397-7F1937B27E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9292" y="4565527"/>
            <a:ext cx="11430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Thumbs down emoji clipart. Free download transparent .PNG | Creazilla">
            <a:extLst>
              <a:ext uri="{FF2B5EF4-FFF2-40B4-BE49-F238E27FC236}">
                <a16:creationId xmlns:a16="http://schemas.microsoft.com/office/drawing/2014/main" id="{81846057-CDC0-A482-4A67-F82C0E61B3B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88024" y="4645895"/>
            <a:ext cx="1154534" cy="115453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D155D81-2AD5-77FF-92E0-DED3DF3ABA6B}"/>
              </a:ext>
            </a:extLst>
          </p:cNvPr>
          <p:cNvPicPr>
            <a:picLocks noChangeAspect="1"/>
          </p:cNvPicPr>
          <p:nvPr/>
        </p:nvPicPr>
        <p:blipFill>
          <a:blip r:embed="rId7"/>
          <a:stretch>
            <a:fillRect/>
          </a:stretch>
        </p:blipFill>
        <p:spPr>
          <a:xfrm>
            <a:off x="5385906" y="4767065"/>
            <a:ext cx="1420186" cy="1138828"/>
          </a:xfrm>
          <a:prstGeom prst="rect">
            <a:avLst/>
          </a:prstGeom>
        </p:spPr>
      </p:pic>
    </p:spTree>
    <p:extLst>
      <p:ext uri="{BB962C8B-B14F-4D97-AF65-F5344CB8AC3E}">
        <p14:creationId xmlns:p14="http://schemas.microsoft.com/office/powerpoint/2010/main" val="4394710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Props1.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2.xml><?xml version="1.0" encoding="utf-8"?>
<ds:datastoreItem xmlns:ds="http://schemas.openxmlformats.org/officeDocument/2006/customXml" ds:itemID="{0E6E2B03-471F-49B0-BDA4-75603575AF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13CAD8C-F883-4306-9183-83A54CB47D3E}">
  <ds:schemaRefs>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8f915fe7-b4c2-48f4-b98f-cb5ed08bf7c2"/>
    <ds:schemaRef ds:uri="5f05f450-3675-4dbf-b3ff-a073c96c80a5"/>
  </ds:schemaRefs>
</ds:datastoreItem>
</file>

<file path=docProps/app.xml><?xml version="1.0" encoding="utf-8"?>
<Properties xmlns="http://schemas.openxmlformats.org/officeDocument/2006/extended-properties" xmlns:vt="http://schemas.openxmlformats.org/officeDocument/2006/docPropsVTypes">
  <Template>office theme</Template>
  <TotalTime>672</TotalTime>
  <Words>571</Words>
  <Application>Microsoft Office PowerPoint</Application>
  <PresentationFormat>Widescreen</PresentationFormat>
  <Paragraphs>46</Paragraphs>
  <Slides>4</Slides>
  <Notes>3</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Calibri Light</vt:lpstr>
      <vt:lpstr>Google Sans</vt:lpstr>
      <vt:lpstr>inherit</vt:lpstr>
      <vt:lpstr>var(--cib-font-text)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64</cp:revision>
  <dcterms:created xsi:type="dcterms:W3CDTF">2022-04-22T12:25:31Z</dcterms:created>
  <dcterms:modified xsi:type="dcterms:W3CDTF">2024-10-15T14:47:02Z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