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279" r:id="rId6"/>
    <p:sldId id="77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385CB4-82FB-4E2B-B637-A14CACD3A209}" v="4" dt="2024-09-02T14:02:36.6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8" d="100"/>
          <a:sy n="48" d="100"/>
        </p:scale>
        <p:origin x="134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21385CB4-82FB-4E2B-B637-A14CACD3A209}"/>
    <pc:docChg chg="custSel addSld delSld modSld">
      <pc:chgData name="S Bytheway" userId="29b7b8d0-66fc-4a0f-9903-88ac16cb6ff1" providerId="ADAL" clId="{21385CB4-82FB-4E2B-B637-A14CACD3A209}" dt="2024-09-02T14:07:02.124" v="403" actId="20577"/>
      <pc:docMkLst>
        <pc:docMk/>
      </pc:docMkLst>
      <pc:sldChg chg="del">
        <pc:chgData name="S Bytheway" userId="29b7b8d0-66fc-4a0f-9903-88ac16cb6ff1" providerId="ADAL" clId="{21385CB4-82FB-4E2B-B637-A14CACD3A209}" dt="2024-09-02T13:56:58.753" v="46" actId="47"/>
        <pc:sldMkLst>
          <pc:docMk/>
          <pc:sldMk cId="3365480886" sldId="273"/>
        </pc:sldMkLst>
      </pc:sldChg>
      <pc:sldChg chg="addSp delSp modSp add mod setBg delDesignElem modNotesTx">
        <pc:chgData name="S Bytheway" userId="29b7b8d0-66fc-4a0f-9903-88ac16cb6ff1" providerId="ADAL" clId="{21385CB4-82FB-4E2B-B637-A14CACD3A209}" dt="2024-09-02T14:07:02.124" v="403" actId="20577"/>
        <pc:sldMkLst>
          <pc:docMk/>
          <pc:sldMk cId="3534867358" sldId="279"/>
        </pc:sldMkLst>
        <pc:spChg chg="del">
          <ac:chgData name="S Bytheway" userId="29b7b8d0-66fc-4a0f-9903-88ac16cb6ff1" providerId="ADAL" clId="{21385CB4-82FB-4E2B-B637-A14CACD3A209}" dt="2024-09-02T13:57:22.440" v="77" actId="478"/>
          <ac:spMkLst>
            <pc:docMk/>
            <pc:sldMk cId="3534867358" sldId="279"/>
            <ac:spMk id="2" creationId="{EA5118CA-41C7-45A8-9CAC-87BDD0AEF8AA}"/>
          </ac:spMkLst>
        </pc:spChg>
        <pc:spChg chg="del mod">
          <ac:chgData name="S Bytheway" userId="29b7b8d0-66fc-4a0f-9903-88ac16cb6ff1" providerId="ADAL" clId="{21385CB4-82FB-4E2B-B637-A14CACD3A209}" dt="2024-09-02T14:04:22.452" v="194" actId="478"/>
          <ac:spMkLst>
            <pc:docMk/>
            <pc:sldMk cId="3534867358" sldId="279"/>
            <ac:spMk id="3" creationId="{CE1A3570-8769-B36E-A556-0A5A48AF4C1A}"/>
          </ac:spMkLst>
        </pc:spChg>
        <pc:spChg chg="del">
          <ac:chgData name="S Bytheway" userId="29b7b8d0-66fc-4a0f-9903-88ac16cb6ff1" providerId="ADAL" clId="{21385CB4-82FB-4E2B-B637-A14CACD3A209}" dt="2024-09-02T13:57:25.619" v="79" actId="478"/>
          <ac:spMkLst>
            <pc:docMk/>
            <pc:sldMk cId="3534867358" sldId="279"/>
            <ac:spMk id="5" creationId="{5EBCD59F-AC67-6963-3ADA-D4799B1F4F3E}"/>
          </ac:spMkLst>
        </pc:spChg>
        <pc:spChg chg="del">
          <ac:chgData name="S Bytheway" userId="29b7b8d0-66fc-4a0f-9903-88ac16cb6ff1" providerId="ADAL" clId="{21385CB4-82FB-4E2B-B637-A14CACD3A209}" dt="2024-09-02T13:57:18.541" v="76"/>
          <ac:spMkLst>
            <pc:docMk/>
            <pc:sldMk cId="3534867358" sldId="279"/>
            <ac:spMk id="8" creationId="{45C5CC17-FF17-43CF-B073-D9051465D5CC}"/>
          </ac:spMkLst>
        </pc:spChg>
        <pc:spChg chg="del">
          <ac:chgData name="S Bytheway" userId="29b7b8d0-66fc-4a0f-9903-88ac16cb6ff1" providerId="ADAL" clId="{21385CB4-82FB-4E2B-B637-A14CACD3A209}" dt="2024-09-02T13:57:18.541" v="76"/>
          <ac:spMkLst>
            <pc:docMk/>
            <pc:sldMk cId="3534867358" sldId="279"/>
            <ac:spMk id="10" creationId="{1EBE2DDC-0D14-44E6-A1AB-2EEC09507435}"/>
          </ac:spMkLst>
        </pc:spChg>
        <pc:spChg chg="mod">
          <ac:chgData name="S Bytheway" userId="29b7b8d0-66fc-4a0f-9903-88ac16cb6ff1" providerId="ADAL" clId="{21385CB4-82FB-4E2B-B637-A14CACD3A209}" dt="2024-09-02T13:59:54.659" v="113" actId="1076"/>
          <ac:spMkLst>
            <pc:docMk/>
            <pc:sldMk cId="3534867358" sldId="279"/>
            <ac:spMk id="11" creationId="{7A314D43-FD74-A459-A71D-FCEA4CA91611}"/>
          </ac:spMkLst>
        </pc:spChg>
        <pc:spChg chg="del">
          <ac:chgData name="S Bytheway" userId="29b7b8d0-66fc-4a0f-9903-88ac16cb6ff1" providerId="ADAL" clId="{21385CB4-82FB-4E2B-B637-A14CACD3A209}" dt="2024-09-02T13:57:18.541" v="76"/>
          <ac:spMkLst>
            <pc:docMk/>
            <pc:sldMk cId="3534867358" sldId="279"/>
            <ac:spMk id="12" creationId="{A8543D98-0AA2-43B4-B508-DC1DB7F3DC9A}"/>
          </ac:spMkLst>
        </pc:spChg>
        <pc:spChg chg="del">
          <ac:chgData name="S Bytheway" userId="29b7b8d0-66fc-4a0f-9903-88ac16cb6ff1" providerId="ADAL" clId="{21385CB4-82FB-4E2B-B637-A14CACD3A209}" dt="2024-09-02T13:57:18.541" v="76"/>
          <ac:spMkLst>
            <pc:docMk/>
            <pc:sldMk cId="3534867358" sldId="279"/>
            <ac:spMk id="14" creationId="{89723C1D-9A1A-465B-8164-483BF5426613}"/>
          </ac:spMkLst>
        </pc:spChg>
        <pc:spChg chg="add del mod">
          <ac:chgData name="S Bytheway" userId="29b7b8d0-66fc-4a0f-9903-88ac16cb6ff1" providerId="ADAL" clId="{21385CB4-82FB-4E2B-B637-A14CACD3A209}" dt="2024-09-02T13:57:23.951" v="78" actId="478"/>
          <ac:spMkLst>
            <pc:docMk/>
            <pc:sldMk cId="3534867358" sldId="279"/>
            <ac:spMk id="15" creationId="{9B644EB4-0EA2-F7CF-3607-11EA4FD5E432}"/>
          </ac:spMkLst>
        </pc:spChg>
        <pc:spChg chg="del">
          <ac:chgData name="S Bytheway" userId="29b7b8d0-66fc-4a0f-9903-88ac16cb6ff1" providerId="ADAL" clId="{21385CB4-82FB-4E2B-B637-A14CACD3A209}" dt="2024-09-02T13:57:18.541" v="76"/>
          <ac:spMkLst>
            <pc:docMk/>
            <pc:sldMk cId="3534867358" sldId="279"/>
            <ac:spMk id="16" creationId="{A6680484-5F73-4078-85C2-415205B1A4C0}"/>
          </ac:spMkLst>
        </pc:spChg>
        <pc:spChg chg="add mod">
          <ac:chgData name="S Bytheway" userId="29b7b8d0-66fc-4a0f-9903-88ac16cb6ff1" providerId="ADAL" clId="{21385CB4-82FB-4E2B-B637-A14CACD3A209}" dt="2024-09-02T14:06:13.714" v="208" actId="1076"/>
          <ac:spMkLst>
            <pc:docMk/>
            <pc:sldMk cId="3534867358" sldId="279"/>
            <ac:spMk id="17" creationId="{C06B115C-B851-D04C-0E67-A72326659E82}"/>
          </ac:spMkLst>
        </pc:spChg>
        <pc:spChg chg="add mod">
          <ac:chgData name="S Bytheway" userId="29b7b8d0-66fc-4a0f-9903-88ac16cb6ff1" providerId="ADAL" clId="{21385CB4-82FB-4E2B-B637-A14CACD3A209}" dt="2024-09-02T14:07:02.124" v="403" actId="20577"/>
          <ac:spMkLst>
            <pc:docMk/>
            <pc:sldMk cId="3534867358" sldId="279"/>
            <ac:spMk id="20" creationId="{14FE9590-B2D5-1E89-ACEC-819D0CF3C514}"/>
          </ac:spMkLst>
        </pc:spChg>
        <pc:spChg chg="add del mod">
          <ac:chgData name="S Bytheway" userId="29b7b8d0-66fc-4a0f-9903-88ac16cb6ff1" providerId="ADAL" clId="{21385CB4-82FB-4E2B-B637-A14CACD3A209}" dt="2024-09-02T14:04:24.449" v="195" actId="478"/>
          <ac:spMkLst>
            <pc:docMk/>
            <pc:sldMk cId="3534867358" sldId="279"/>
            <ac:spMk id="22" creationId="{AAAE93E6-80FA-080F-F2C6-66AB9755A602}"/>
          </ac:spMkLst>
        </pc:spChg>
        <pc:picChg chg="mod">
          <ac:chgData name="S Bytheway" userId="29b7b8d0-66fc-4a0f-9903-88ac16cb6ff1" providerId="ADAL" clId="{21385CB4-82FB-4E2B-B637-A14CACD3A209}" dt="2024-09-02T13:57:37.053" v="83" actId="14100"/>
          <ac:picMkLst>
            <pc:docMk/>
            <pc:sldMk cId="3534867358" sldId="279"/>
            <ac:picMk id="4" creationId="{D8F68BB7-5342-5259-CF46-EE04B7D419CE}"/>
          </ac:picMkLst>
        </pc:picChg>
        <pc:picChg chg="mod">
          <ac:chgData name="S Bytheway" userId="29b7b8d0-66fc-4a0f-9903-88ac16cb6ff1" providerId="ADAL" clId="{21385CB4-82FB-4E2B-B637-A14CACD3A209}" dt="2024-09-02T14:06:15.787" v="209" actId="1076"/>
          <ac:picMkLst>
            <pc:docMk/>
            <pc:sldMk cId="3534867358" sldId="279"/>
            <ac:picMk id="7" creationId="{0AAE78F6-E1D4-84A3-5A0A-E35944296131}"/>
          </ac:picMkLst>
        </pc:picChg>
        <pc:picChg chg="del mod">
          <ac:chgData name="S Bytheway" userId="29b7b8d0-66fc-4a0f-9903-88ac16cb6ff1" providerId="ADAL" clId="{21385CB4-82FB-4E2B-B637-A14CACD3A209}" dt="2024-09-02T13:57:50.454" v="88" actId="21"/>
          <ac:picMkLst>
            <pc:docMk/>
            <pc:sldMk cId="3534867358" sldId="279"/>
            <ac:picMk id="13" creationId="{1D3B2CDB-B0E1-A152-737F-C509B5B6524F}"/>
          </ac:picMkLst>
        </pc:picChg>
        <pc:picChg chg="add del mod">
          <ac:chgData name="S Bytheway" userId="29b7b8d0-66fc-4a0f-9903-88ac16cb6ff1" providerId="ADAL" clId="{21385CB4-82FB-4E2B-B637-A14CACD3A209}" dt="2024-09-02T14:02:29.551" v="179" actId="478"/>
          <ac:picMkLst>
            <pc:docMk/>
            <pc:sldMk cId="3534867358" sldId="279"/>
            <ac:picMk id="19" creationId="{08B8F863-1D50-32B7-C272-85738C114F33}"/>
          </ac:picMkLst>
        </pc:picChg>
        <pc:picChg chg="add mod">
          <ac:chgData name="S Bytheway" userId="29b7b8d0-66fc-4a0f-9903-88ac16cb6ff1" providerId="ADAL" clId="{21385CB4-82FB-4E2B-B637-A14CACD3A209}" dt="2024-09-02T14:04:31.608" v="197" actId="1076"/>
          <ac:picMkLst>
            <pc:docMk/>
            <pc:sldMk cId="3534867358" sldId="279"/>
            <ac:picMk id="24" creationId="{D3FC9416-B2ED-B7FD-ADD6-0C67B07F3BD8}"/>
          </ac:picMkLst>
        </pc:picChg>
        <pc:picChg chg="add mod">
          <ac:chgData name="S Bytheway" userId="29b7b8d0-66fc-4a0f-9903-88ac16cb6ff1" providerId="ADAL" clId="{21385CB4-82FB-4E2B-B637-A14CACD3A209}" dt="2024-09-02T14:05:36.780" v="201" actId="1076"/>
          <ac:picMkLst>
            <pc:docMk/>
            <pc:sldMk cId="3534867358" sldId="279"/>
            <ac:picMk id="26" creationId="{FDF56C17-62C2-2718-1D89-E3EAD3B6FD6C}"/>
          </ac:picMkLst>
        </pc:picChg>
      </pc:sldChg>
      <pc:sldChg chg="modSp mod">
        <pc:chgData name="S Bytheway" userId="29b7b8d0-66fc-4a0f-9903-88ac16cb6ff1" providerId="ADAL" clId="{21385CB4-82FB-4E2B-B637-A14CACD3A209}" dt="2024-09-02T13:56:55.372" v="45" actId="20577"/>
        <pc:sldMkLst>
          <pc:docMk/>
          <pc:sldMk cId="1898494914" sldId="769"/>
        </pc:sldMkLst>
        <pc:spChg chg="mod">
          <ac:chgData name="S Bytheway" userId="29b7b8d0-66fc-4a0f-9903-88ac16cb6ff1" providerId="ADAL" clId="{21385CB4-82FB-4E2B-B637-A14CACD3A209}" dt="2024-09-02T13:56:55.372" v="45" actId="20577"/>
          <ac:spMkLst>
            <pc:docMk/>
            <pc:sldMk cId="1898494914" sldId="769"/>
            <ac:spMk id="6" creationId="{924547E9-8FE1-E790-7759-AF4DAE7FDE58}"/>
          </ac:spMkLst>
        </pc:spChg>
      </pc:sldChg>
      <pc:sldChg chg="addSp delSp modSp mod">
        <pc:chgData name="S Bytheway" userId="29b7b8d0-66fc-4a0f-9903-88ac16cb6ff1" providerId="ADAL" clId="{21385CB4-82FB-4E2B-B637-A14CACD3A209}" dt="2024-09-02T13:57:57.127" v="91" actId="20577"/>
        <pc:sldMkLst>
          <pc:docMk/>
          <pc:sldMk cId="439471000" sldId="773"/>
        </pc:sldMkLst>
        <pc:spChg chg="mod">
          <ac:chgData name="S Bytheway" userId="29b7b8d0-66fc-4a0f-9903-88ac16cb6ff1" providerId="ADAL" clId="{21385CB4-82FB-4E2B-B637-A14CACD3A209}" dt="2024-09-02T13:57:57.127" v="91" actId="20577"/>
          <ac:spMkLst>
            <pc:docMk/>
            <pc:sldMk cId="439471000" sldId="773"/>
            <ac:spMk id="3" creationId="{00000000-0000-0000-0000-000000000000}"/>
          </ac:spMkLst>
        </pc:spChg>
        <pc:picChg chg="del">
          <ac:chgData name="S Bytheway" userId="29b7b8d0-66fc-4a0f-9903-88ac16cb6ff1" providerId="ADAL" clId="{21385CB4-82FB-4E2B-B637-A14CACD3A209}" dt="2024-09-02T13:57:00.768" v="47" actId="478"/>
          <ac:picMkLst>
            <pc:docMk/>
            <pc:sldMk cId="439471000" sldId="773"/>
            <ac:picMk id="2" creationId="{2056D4F7-1BD6-C918-DA17-0831B01C23EC}"/>
          </ac:picMkLst>
        </pc:picChg>
        <pc:picChg chg="add mod">
          <ac:chgData name="S Bytheway" userId="29b7b8d0-66fc-4a0f-9903-88ac16cb6ff1" providerId="ADAL" clId="{21385CB4-82FB-4E2B-B637-A14CACD3A209}" dt="2024-09-02T13:57:55.401" v="90" actId="1076"/>
          <ac:picMkLst>
            <pc:docMk/>
            <pc:sldMk cId="439471000" sldId="773"/>
            <ac:picMk id="13" creationId="{1D3B2CDB-B0E1-A152-737F-C509B5B6524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9/2/2024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rospects.ac.uk/job-profiles/estate-agent"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Prospects Site </a:t>
            </a:r>
            <a:r>
              <a:rPr lang="en-GB" dirty="0">
                <a:hlinkClick r:id="rId3"/>
              </a:rPr>
              <a:t>Estate agent job profile | Prospects.ac.uk</a:t>
            </a:r>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829178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02/09/2024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cn94h02Uzic?feature=oembed"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1900041" y="1997839"/>
            <a:ext cx="802590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Estate Agent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23.09.24</a:t>
            </a:r>
            <a:endParaRPr lang="en-GB" sz="6000" b="1" i="0" u="none" strike="noStrike" kern="1200" cap="none" spc="0" normalizeH="0" baseline="0" noProof="0" dirty="0">
              <a:ln>
                <a:noFill/>
              </a:ln>
              <a:solidFill>
                <a:srgbClr val="4472C4"/>
              </a:solidFill>
              <a:effectLst/>
              <a:uLnTx/>
              <a:uFillTx/>
              <a:latin typeface="Calibri Light"/>
              <a:ea typeface="Calibri Light"/>
              <a:cs typeface="Calibri Light"/>
            </a:endParaRP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5" descr="Diagram&#10;&#10;Description automatically generated">
            <a:extLst>
              <a:ext uri="{FF2B5EF4-FFF2-40B4-BE49-F238E27FC236}">
                <a16:creationId xmlns:a16="http://schemas.microsoft.com/office/drawing/2014/main" id="{D8F68BB7-5342-5259-CF46-EE04B7D419CE}"/>
              </a:ext>
            </a:extLst>
          </p:cNvPr>
          <p:cNvPicPr>
            <a:picLocks noChangeAspect="1"/>
          </p:cNvPicPr>
          <p:nvPr/>
        </p:nvPicPr>
        <p:blipFill>
          <a:blip r:embed="rId3"/>
          <a:stretch>
            <a:fillRect/>
          </a:stretch>
        </p:blipFill>
        <p:spPr>
          <a:xfrm>
            <a:off x="0" y="-10672"/>
            <a:ext cx="6692348" cy="6950201"/>
          </a:xfrm>
          <a:prstGeom prst="rect">
            <a:avLst/>
          </a:prstGeom>
        </p:spPr>
      </p:pic>
      <p:pic>
        <p:nvPicPr>
          <p:cNvPr id="7" name="Picture 8" descr="A picture containing text, sign, clipart&#10;&#10;Description automatically generated">
            <a:extLst>
              <a:ext uri="{FF2B5EF4-FFF2-40B4-BE49-F238E27FC236}">
                <a16:creationId xmlns:a16="http://schemas.microsoft.com/office/drawing/2014/main" id="{0AAE78F6-E1D4-84A3-5A0A-E35944296131}"/>
              </a:ext>
            </a:extLst>
          </p:cNvPr>
          <p:cNvPicPr>
            <a:picLocks noChangeAspect="1"/>
          </p:cNvPicPr>
          <p:nvPr/>
        </p:nvPicPr>
        <p:blipFill>
          <a:blip r:embed="rId4"/>
          <a:stretch>
            <a:fillRect/>
          </a:stretch>
        </p:blipFill>
        <p:spPr>
          <a:xfrm>
            <a:off x="10990624" y="3270877"/>
            <a:ext cx="933810" cy="1300612"/>
          </a:xfrm>
          <a:prstGeom prst="rect">
            <a:avLst/>
          </a:prstGeom>
        </p:spPr>
      </p:pic>
      <p:sp>
        <p:nvSpPr>
          <p:cNvPr id="9" name="TextBox 8">
            <a:extLst>
              <a:ext uri="{FF2B5EF4-FFF2-40B4-BE49-F238E27FC236}">
                <a16:creationId xmlns:a16="http://schemas.microsoft.com/office/drawing/2014/main" id="{E4CB328F-842D-4C36-72CA-FC244F2268F0}"/>
              </a:ext>
            </a:extLst>
          </p:cNvPr>
          <p:cNvSpPr txBox="1"/>
          <p:nvPr/>
        </p:nvSpPr>
        <p:spPr>
          <a:xfrm>
            <a:off x="8912087" y="132522"/>
            <a:ext cx="33130" cy="1987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7A314D43-FD74-A459-A71D-FCEA4CA91611}"/>
              </a:ext>
            </a:extLst>
          </p:cNvPr>
          <p:cNvSpPr txBox="1"/>
          <p:nvPr/>
        </p:nvSpPr>
        <p:spPr>
          <a:xfrm>
            <a:off x="6692348" y="-10672"/>
            <a:ext cx="5293993"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ea typeface="+mn-lt"/>
                <a:cs typeface="+mn-lt"/>
              </a:rPr>
              <a:t>An estate agent also known as a real estate sales agent, will be able to give you an expert view on how much your house is worth, setting it at the right price to the current market. A key part of an estate agent’s job is to manage negotiations and</a:t>
            </a:r>
            <a:r>
              <a:rPr lang="en-GB" sz="1400" b="1" dirty="0">
                <a:ea typeface="+mn-lt"/>
                <a:cs typeface="+mn-lt"/>
              </a:rPr>
              <a:t> </a:t>
            </a:r>
            <a:r>
              <a:rPr lang="en-GB" sz="1400" dirty="0">
                <a:ea typeface="+mn-lt"/>
                <a:cs typeface="+mn-lt"/>
              </a:rPr>
              <a:t>act as a go-between for any potential buyers/renters and the owner of a property. If you are thinking about buying or making an offer on a property, you can ask the estate agent for more information about the position of the owners to gauge the urgency of the sale. Under the property Ombudsman Code of Practice, estate agents must take reasonable steps to find out about the buyer's source and availability of funds for buying the property and pass this information to the seller to start the exchange process.</a:t>
            </a:r>
          </a:p>
          <a:p>
            <a:endParaRPr lang="en-GB" sz="1400" dirty="0"/>
          </a:p>
        </p:txBody>
      </p:sp>
      <p:sp>
        <p:nvSpPr>
          <p:cNvPr id="17" name="TextBox 16">
            <a:extLst>
              <a:ext uri="{FF2B5EF4-FFF2-40B4-BE49-F238E27FC236}">
                <a16:creationId xmlns:a16="http://schemas.microsoft.com/office/drawing/2014/main" id="{C06B115C-B851-D04C-0E67-A72326659E82}"/>
              </a:ext>
            </a:extLst>
          </p:cNvPr>
          <p:cNvSpPr txBox="1"/>
          <p:nvPr/>
        </p:nvSpPr>
        <p:spPr>
          <a:xfrm>
            <a:off x="6740907" y="2632497"/>
            <a:ext cx="5022575" cy="1938992"/>
          </a:xfrm>
          <a:prstGeom prst="rect">
            <a:avLst/>
          </a:prstGeom>
          <a:noFill/>
        </p:spPr>
        <p:txBody>
          <a:bodyPr wrap="square" rtlCol="0">
            <a:spAutoFit/>
          </a:bodyPr>
          <a:lstStyle/>
          <a:p>
            <a:r>
              <a:rPr lang="en-GB" b="1" dirty="0"/>
              <a:t>Types of Estate Agents</a:t>
            </a:r>
          </a:p>
          <a:p>
            <a:pPr algn="l"/>
            <a:r>
              <a:rPr lang="en-GB" sz="1400" b="0" i="0" dirty="0">
                <a:effectLst/>
                <a:highlight>
                  <a:srgbClr val="FFFFFF"/>
                </a:highlight>
              </a:rPr>
              <a:t>You may usually specialise in one area of estate agency, such as:</a:t>
            </a:r>
          </a:p>
          <a:p>
            <a:pPr marL="285750" indent="-285750" algn="l">
              <a:buFont typeface="Arial" panose="020B0604020202020204" pitchFamily="34" charset="0"/>
              <a:buChar char="•"/>
            </a:pPr>
            <a:r>
              <a:rPr lang="en-GB" sz="1400" b="0" i="0" dirty="0">
                <a:effectLst/>
                <a:highlight>
                  <a:srgbClr val="FFFFFF"/>
                </a:highlight>
              </a:rPr>
              <a:t>Residential sales,</a:t>
            </a:r>
          </a:p>
          <a:p>
            <a:pPr marL="285750" indent="-285750" algn="l">
              <a:buFont typeface="Arial" panose="020B0604020202020204" pitchFamily="34" charset="0"/>
              <a:buChar char="•"/>
            </a:pPr>
            <a:r>
              <a:rPr lang="en-GB" sz="1400" dirty="0">
                <a:highlight>
                  <a:srgbClr val="FFFFFF"/>
                </a:highlight>
              </a:rPr>
              <a:t>R</a:t>
            </a:r>
            <a:r>
              <a:rPr lang="en-GB" sz="1400" b="0" i="0" dirty="0">
                <a:effectLst/>
                <a:highlight>
                  <a:srgbClr val="FFFFFF"/>
                </a:highlight>
              </a:rPr>
              <a:t>esidential lettings</a:t>
            </a:r>
          </a:p>
          <a:p>
            <a:pPr marL="285750" indent="-285750" algn="l">
              <a:buFont typeface="Arial" panose="020B0604020202020204" pitchFamily="34" charset="0"/>
              <a:buChar char="•"/>
            </a:pPr>
            <a:r>
              <a:rPr lang="en-GB" sz="1400" dirty="0">
                <a:highlight>
                  <a:srgbClr val="FFFFFF"/>
                </a:highlight>
              </a:rPr>
              <a:t>C</a:t>
            </a:r>
            <a:r>
              <a:rPr lang="en-GB" sz="1400" b="0" i="0" dirty="0">
                <a:effectLst/>
                <a:highlight>
                  <a:srgbClr val="FFFFFF"/>
                </a:highlight>
              </a:rPr>
              <a:t>ommercial sales</a:t>
            </a:r>
          </a:p>
          <a:p>
            <a:pPr marL="285750" indent="-285750" algn="l">
              <a:buFont typeface="Arial" panose="020B0604020202020204" pitchFamily="34" charset="0"/>
              <a:buChar char="•"/>
            </a:pPr>
            <a:r>
              <a:rPr lang="en-GB" sz="1400" dirty="0">
                <a:highlight>
                  <a:srgbClr val="FFFFFF"/>
                </a:highlight>
              </a:rPr>
              <a:t>C</a:t>
            </a:r>
            <a:r>
              <a:rPr lang="en-GB" sz="1400" b="0" i="0" dirty="0">
                <a:effectLst/>
                <a:highlight>
                  <a:srgbClr val="FFFFFF"/>
                </a:highlight>
              </a:rPr>
              <a:t>ommercial lettings</a:t>
            </a:r>
          </a:p>
          <a:p>
            <a:pPr marL="285750" indent="-285750" algn="l">
              <a:buFont typeface="Arial" panose="020B0604020202020204" pitchFamily="34" charset="0"/>
              <a:buChar char="•"/>
            </a:pPr>
            <a:r>
              <a:rPr lang="en-GB" sz="1400" dirty="0">
                <a:highlight>
                  <a:srgbClr val="FFFFFF"/>
                </a:highlight>
              </a:rPr>
              <a:t>R</a:t>
            </a:r>
            <a:r>
              <a:rPr lang="en-GB" sz="1400" b="0" i="0" dirty="0">
                <a:effectLst/>
                <a:highlight>
                  <a:srgbClr val="FFFFFF"/>
                </a:highlight>
              </a:rPr>
              <a:t>ural estate.</a:t>
            </a:r>
          </a:p>
          <a:p>
            <a:endParaRPr lang="en-GB" dirty="0"/>
          </a:p>
        </p:txBody>
      </p:sp>
      <p:sp>
        <p:nvSpPr>
          <p:cNvPr id="20" name="TextBox 19">
            <a:extLst>
              <a:ext uri="{FF2B5EF4-FFF2-40B4-BE49-F238E27FC236}">
                <a16:creationId xmlns:a16="http://schemas.microsoft.com/office/drawing/2014/main" id="{14FE9590-B2D5-1E89-ACEC-819D0CF3C514}"/>
              </a:ext>
            </a:extLst>
          </p:cNvPr>
          <p:cNvSpPr txBox="1"/>
          <p:nvPr/>
        </p:nvSpPr>
        <p:spPr>
          <a:xfrm>
            <a:off x="6740907" y="4489051"/>
            <a:ext cx="5293993" cy="1723549"/>
          </a:xfrm>
          <a:prstGeom prst="rect">
            <a:avLst/>
          </a:prstGeom>
          <a:noFill/>
        </p:spPr>
        <p:txBody>
          <a:bodyPr wrap="square" rtlCol="0">
            <a:spAutoFit/>
          </a:bodyPr>
          <a:lstStyle/>
          <a:p>
            <a:pPr algn="l"/>
            <a:r>
              <a:rPr lang="en-GB" b="1" i="0" dirty="0">
                <a:effectLst/>
                <a:highlight>
                  <a:srgbClr val="FFFFFF"/>
                </a:highlight>
              </a:rPr>
              <a:t>Work experience – Y10’s, is this </a:t>
            </a:r>
            <a:r>
              <a:rPr lang="en-GB" b="1" i="0">
                <a:effectLst/>
                <a:highlight>
                  <a:srgbClr val="FFFFFF"/>
                </a:highlight>
              </a:rPr>
              <a:t>an opportunity?</a:t>
            </a:r>
            <a:endParaRPr lang="en-GB" b="1" i="0" dirty="0">
              <a:effectLst/>
              <a:highlight>
                <a:srgbClr val="FFFFFF"/>
              </a:highlight>
            </a:endParaRPr>
          </a:p>
          <a:p>
            <a:pPr algn="l"/>
            <a:r>
              <a:rPr lang="en-GB" sz="1400" b="0" i="0" dirty="0">
                <a:solidFill>
                  <a:srgbClr val="485D65"/>
                </a:solidFill>
                <a:effectLst/>
                <a:highlight>
                  <a:srgbClr val="FFFFFF"/>
                </a:highlight>
              </a:rPr>
              <a:t>Starting a career in estate agency is relatively straightforward as it's common to find trainee negotiator opportunities where no prior experience is required, and full training is given.</a:t>
            </a:r>
          </a:p>
          <a:p>
            <a:pPr algn="l"/>
            <a:r>
              <a:rPr lang="en-GB" sz="1400" b="0" i="0" dirty="0">
                <a:solidFill>
                  <a:srgbClr val="485D65"/>
                </a:solidFill>
                <a:effectLst/>
                <a:highlight>
                  <a:srgbClr val="FFFFFF"/>
                </a:highlight>
              </a:rPr>
              <a:t>Experience in a related area such as sales, customer service or administration may help your application, as will having good IT skills.</a:t>
            </a:r>
          </a:p>
          <a:p>
            <a:endParaRPr lang="en-GB" dirty="0"/>
          </a:p>
        </p:txBody>
      </p:sp>
      <p:pic>
        <p:nvPicPr>
          <p:cNvPr id="24" name="Picture 23">
            <a:extLst>
              <a:ext uri="{FF2B5EF4-FFF2-40B4-BE49-F238E27FC236}">
                <a16:creationId xmlns:a16="http://schemas.microsoft.com/office/drawing/2014/main" id="{D3FC9416-B2ED-B7FD-ADD6-0C67B07F3BD8}"/>
              </a:ext>
            </a:extLst>
          </p:cNvPr>
          <p:cNvPicPr>
            <a:picLocks noChangeAspect="1"/>
          </p:cNvPicPr>
          <p:nvPr/>
        </p:nvPicPr>
        <p:blipFill>
          <a:blip r:embed="rId5"/>
          <a:stretch>
            <a:fillRect/>
          </a:stretch>
        </p:blipFill>
        <p:spPr>
          <a:xfrm>
            <a:off x="7225846" y="6158154"/>
            <a:ext cx="1530429" cy="539778"/>
          </a:xfrm>
          <a:prstGeom prst="rect">
            <a:avLst/>
          </a:prstGeom>
        </p:spPr>
      </p:pic>
      <p:pic>
        <p:nvPicPr>
          <p:cNvPr id="26" name="Picture 25">
            <a:extLst>
              <a:ext uri="{FF2B5EF4-FFF2-40B4-BE49-F238E27FC236}">
                <a16:creationId xmlns:a16="http://schemas.microsoft.com/office/drawing/2014/main" id="{FDF56C17-62C2-2718-1D89-E3EAD3B6FD6C}"/>
              </a:ext>
            </a:extLst>
          </p:cNvPr>
          <p:cNvPicPr>
            <a:picLocks noChangeAspect="1"/>
          </p:cNvPicPr>
          <p:nvPr/>
        </p:nvPicPr>
        <p:blipFill>
          <a:blip r:embed="rId6"/>
          <a:stretch>
            <a:fillRect/>
          </a:stretch>
        </p:blipFill>
        <p:spPr>
          <a:xfrm>
            <a:off x="9241214" y="6063053"/>
            <a:ext cx="1459370" cy="634879"/>
          </a:xfrm>
          <a:prstGeom prst="rect">
            <a:avLst/>
          </a:prstGeom>
        </p:spPr>
      </p:pic>
    </p:spTree>
    <p:extLst>
      <p:ext uri="{BB962C8B-B14F-4D97-AF65-F5344CB8AC3E}">
        <p14:creationId xmlns:p14="http://schemas.microsoft.com/office/powerpoint/2010/main" val="3534867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9087" y="157626"/>
            <a:ext cx="7607069" cy="461665"/>
          </a:xfrm>
          <a:prstGeom prst="rect">
            <a:avLst/>
          </a:prstGeom>
          <a:noFill/>
        </p:spPr>
        <p:txBody>
          <a:bodyPr wrap="square" rtlCol="0">
            <a:spAutoFit/>
          </a:bodyPr>
          <a:lstStyle/>
          <a:p>
            <a:r>
              <a:rPr lang="en-GB" sz="2400" dirty="0"/>
              <a:t>Here's a video on the role of an Estate Agent </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Picture 2" descr="Thumbs Up No Background">
            <a:extLst>
              <a:ext uri="{FF2B5EF4-FFF2-40B4-BE49-F238E27FC236}">
                <a16:creationId xmlns:a16="http://schemas.microsoft.com/office/drawing/2014/main" id="{6C412DED-84C9-A7B0-BD1B-7BC2E2DCBF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9071" y="4330442"/>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humbs down emoji clipart. Free download transparent .PNG | Creazilla">
            <a:extLst>
              <a:ext uri="{FF2B5EF4-FFF2-40B4-BE49-F238E27FC236}">
                <a16:creationId xmlns:a16="http://schemas.microsoft.com/office/drawing/2014/main" id="{2A78B015-A5C5-51E3-7DC7-E346CEF17CE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35060" y="4426491"/>
            <a:ext cx="1154534" cy="1154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5CE51DB-F4A6-96F2-4B44-A8DD97F7926E}"/>
              </a:ext>
            </a:extLst>
          </p:cNvPr>
          <p:cNvSpPr txBox="1"/>
          <p:nvPr/>
        </p:nvSpPr>
        <p:spPr>
          <a:xfrm>
            <a:off x="1365438" y="3449578"/>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sp>
        <p:nvSpPr>
          <p:cNvPr id="11" name="AutoShape 4" descr="Heart Logo PNG Transparent &amp; SVG Vector - Freebie Supply">
            <a:extLst>
              <a:ext uri="{FF2B5EF4-FFF2-40B4-BE49-F238E27FC236}">
                <a16:creationId xmlns:a16="http://schemas.microsoft.com/office/drawing/2014/main" id="{B0B68890-45DB-AFEE-7C49-16CA70A2A7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8A68025E-6C6C-745C-F51A-30F756E53FF3}"/>
              </a:ext>
            </a:extLst>
          </p:cNvPr>
          <p:cNvPicPr>
            <a:picLocks noChangeAspect="1"/>
          </p:cNvPicPr>
          <p:nvPr/>
        </p:nvPicPr>
        <p:blipFill>
          <a:blip r:embed="rId6"/>
          <a:stretch>
            <a:fillRect/>
          </a:stretch>
        </p:blipFill>
        <p:spPr>
          <a:xfrm>
            <a:off x="5611658" y="4343299"/>
            <a:ext cx="1420186" cy="1138828"/>
          </a:xfrm>
          <a:prstGeom prst="rect">
            <a:avLst/>
          </a:prstGeom>
        </p:spPr>
      </p:pic>
      <p:pic>
        <p:nvPicPr>
          <p:cNvPr id="13" name="Online Media 12" title="Real Estate Agent Job Description">
            <a:hlinkClick r:id="" action="ppaction://media"/>
            <a:extLst>
              <a:ext uri="{FF2B5EF4-FFF2-40B4-BE49-F238E27FC236}">
                <a16:creationId xmlns:a16="http://schemas.microsoft.com/office/drawing/2014/main" id="{1D3B2CDB-B0E1-A152-737F-C509B5B6524F}"/>
              </a:ext>
            </a:extLst>
          </p:cNvPr>
          <p:cNvPicPr>
            <a:picLocks noRot="1" noChangeAspect="1"/>
          </p:cNvPicPr>
          <p:nvPr>
            <a:videoFile r:link="rId1"/>
          </p:nvPr>
        </p:nvPicPr>
        <p:blipFill>
          <a:blip r:embed="rId7"/>
          <a:stretch>
            <a:fillRect/>
          </a:stretch>
        </p:blipFill>
        <p:spPr>
          <a:xfrm>
            <a:off x="4558581" y="997380"/>
            <a:ext cx="2770037" cy="2010193"/>
          </a:xfrm>
          <a:prstGeom prst="rect">
            <a:avLst/>
          </a:prstGeom>
        </p:spPr>
      </p:pic>
    </p:spTree>
    <p:extLst>
      <p:ext uri="{BB962C8B-B14F-4D97-AF65-F5344CB8AC3E}">
        <p14:creationId xmlns:p14="http://schemas.microsoft.com/office/powerpoint/2010/main" val="439471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285134-AF9E-45A3-BE85-31AEAD028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 ds:uri="8f915fe7-b4c2-48f4-b98f-cb5ed08bf7c2"/>
    <ds:schemaRef ds:uri="5f05f450-3675-4dbf-b3ff-a073c96c80a5"/>
  </ds:schemaRefs>
</ds:datastoreItem>
</file>

<file path=customXml/itemProps3.xml><?xml version="1.0" encoding="utf-8"?>
<ds:datastoreItem xmlns:ds="http://schemas.openxmlformats.org/officeDocument/2006/customXml" ds:itemID="{37AD66FC-7B79-45B6-B95E-36C351E351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707</TotalTime>
  <Words>298</Words>
  <Application>Microsoft Office PowerPoint</Application>
  <PresentationFormat>Widescreen</PresentationFormat>
  <Paragraphs>20</Paragraphs>
  <Slides>3</Slides>
  <Notes>2</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76</cp:revision>
  <dcterms:created xsi:type="dcterms:W3CDTF">2022-04-22T12:25:31Z</dcterms:created>
  <dcterms:modified xsi:type="dcterms:W3CDTF">2024-09-02T14:07:02Z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