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4"/>
  </p:sldMasterIdLst>
  <p:notesMasterIdLst>
    <p:notesMasterId r:id="rId8"/>
  </p:notesMasterIdLst>
  <p:sldIdLst>
    <p:sldId id="769" r:id="rId5"/>
    <p:sldId id="277" r:id="rId6"/>
    <p:sldId id="773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1A0B8F-09B0-1710-A101-2D377E4B98DB}" v="31" dt="2024-09-02T13:03:06.1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532" autoAdjust="0"/>
  </p:normalViewPr>
  <p:slideViewPr>
    <p:cSldViewPr snapToGrid="0">
      <p:cViewPr varScale="1">
        <p:scale>
          <a:sx n="44" d="100"/>
          <a:sy n="44" d="100"/>
        </p:scale>
        <p:origin x="150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9/2/2024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acts.net/general/12-captivating-facts-about-hydrologist/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prospects.ac.uk/job-profiles/hydrologist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Notes for Info </a:t>
            </a:r>
          </a:p>
          <a:p>
            <a:r>
              <a:rPr lang="en-GB" dirty="0">
                <a:hlinkClick r:id="rId3"/>
              </a:rPr>
              <a:t>12 Captivating Facts About Hydrologist - Facts.net</a:t>
            </a:r>
            <a:endParaRPr lang="en-GB" dirty="0"/>
          </a:p>
          <a:p>
            <a:r>
              <a:rPr lang="en-GB">
                <a:hlinkClick r:id="rId4"/>
              </a:rPr>
              <a:t>Hydrologist job profile | Prospects.ac.uk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659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52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67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18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3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57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29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0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9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6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12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8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1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Rt-zGKuhCM?list=PLVEWa7uIDT769WGUTc_-lOca4dJRlPatZ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636" y="1195704"/>
            <a:ext cx="1577020" cy="14911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436215" y="2816998"/>
            <a:ext cx="8025902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  <a:endParaRPr lang="en-US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b="1" dirty="0">
                <a:solidFill>
                  <a:srgbClr val="4472C4"/>
                </a:solidFill>
                <a:latin typeface="Calibri Light"/>
                <a:ea typeface="Calibri Light"/>
                <a:cs typeface="Calibri Light"/>
              </a:rPr>
              <a:t>Hydrologist</a:t>
            </a:r>
            <a:endParaRPr lang="en-GB" sz="60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Diagram, map&#10;&#10;Description automatically generated">
            <a:extLst>
              <a:ext uri="{FF2B5EF4-FFF2-40B4-BE49-F238E27FC236}">
                <a16:creationId xmlns:a16="http://schemas.microsoft.com/office/drawing/2014/main" id="{0C8C97CD-48A3-9D28-15A7-9BBAABA051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884"/>
            <a:ext cx="4963886" cy="68351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0E7F72-8261-5F2B-2991-9669B201D310}"/>
              </a:ext>
            </a:extLst>
          </p:cNvPr>
          <p:cNvSpPr txBox="1"/>
          <p:nvPr/>
        </p:nvSpPr>
        <p:spPr>
          <a:xfrm>
            <a:off x="8878956" y="99391"/>
            <a:ext cx="318052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894E67-0BEB-C878-8A44-BCB30237FC78}"/>
              </a:ext>
            </a:extLst>
          </p:cNvPr>
          <p:cNvSpPr txBox="1"/>
          <p:nvPr/>
        </p:nvSpPr>
        <p:spPr>
          <a:xfrm>
            <a:off x="5073540" y="209716"/>
            <a:ext cx="6633028" cy="39395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/>
              <a:t>Hydrologist V Hydrogeologist.</a:t>
            </a:r>
          </a:p>
          <a:p>
            <a:endParaRPr lang="en-GB" sz="1600" b="1" dirty="0"/>
          </a:p>
          <a:p>
            <a:r>
              <a:rPr lang="en-GB" sz="1400" dirty="0">
                <a:ea typeface="+mn-lt"/>
                <a:cs typeface="+mn-lt"/>
              </a:rPr>
              <a:t>Hydrologists are involved in the monitoring, management and protection of water and water resources in commercial, environmental and academic settings.</a:t>
            </a:r>
          </a:p>
          <a:p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They ensure the effective flow of water through channels and pipes for the engineering and control of water provision. </a:t>
            </a:r>
          </a:p>
          <a:p>
            <a:endParaRPr lang="en-GB" sz="1400" dirty="0">
              <a:ea typeface="+mn-lt"/>
              <a:cs typeface="+mn-lt"/>
            </a:endParaRPr>
          </a:p>
          <a:p>
            <a:r>
              <a:rPr lang="en-GB" sz="1400" dirty="0">
                <a:ea typeface="+mn-lt"/>
                <a:cs typeface="+mn-lt"/>
              </a:rPr>
              <a:t>A hydrogeologist is a person who studies the ways that groundwater (hydro) moves through the soil and rock of the earth (geology). A similar profession, a hydrologist, is someone who studies surface water.</a:t>
            </a:r>
          </a:p>
          <a:p>
            <a:endParaRPr lang="en-GB" sz="1400" dirty="0">
              <a:ea typeface="+mn-lt"/>
              <a:cs typeface="+mn-lt"/>
            </a:endParaRPr>
          </a:p>
          <a:p>
            <a:r>
              <a:rPr lang="en-GB" sz="1400" dirty="0">
                <a:ea typeface="+mn-lt"/>
                <a:cs typeface="+mn-lt"/>
              </a:rPr>
              <a:t>Geology is the study of how the Earth changes through time. Hydrology is the study of water systems and water movement throughout the Earth.</a:t>
            </a:r>
            <a:br>
              <a:rPr lang="en-GB" sz="1400" dirty="0">
                <a:ea typeface="+mn-lt"/>
                <a:cs typeface="+mn-lt"/>
              </a:rPr>
            </a:br>
            <a:endParaRPr lang="en-GB" sz="1400" dirty="0">
              <a:ea typeface="+mn-lt"/>
              <a:cs typeface="+mn-lt"/>
            </a:endParaRPr>
          </a:p>
          <a:p>
            <a:br>
              <a:rPr lang="en-US" dirty="0"/>
            </a:b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985F5A-49F1-27C0-42B5-5E938A1F7A9D}"/>
              </a:ext>
            </a:extLst>
          </p:cNvPr>
          <p:cNvSpPr txBox="1"/>
          <p:nvPr/>
        </p:nvSpPr>
        <p:spPr>
          <a:xfrm>
            <a:off x="5171690" y="3561770"/>
            <a:ext cx="6443889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/>
            <a:r>
              <a:rPr lang="en-GB" sz="1400" b="0" i="0" dirty="0">
                <a:effectLst/>
                <a:highlight>
                  <a:srgbClr val="FFFFFF"/>
                </a:highlight>
              </a:rPr>
              <a:t>Typical employers include:</a:t>
            </a:r>
            <a:endParaRPr lang="en-GB" sz="1400" b="0" i="0" dirty="0">
              <a:effectLst/>
              <a:highlight>
                <a:srgbClr val="FFFFFF"/>
              </a:highlight>
              <a:ea typeface="Calibri"/>
              <a:cs typeface="Calibri"/>
            </a:endParaRPr>
          </a:p>
          <a:p>
            <a:pPr algn="l"/>
            <a:endParaRPr lang="en-GB" sz="1400" b="0" i="0" dirty="0">
              <a:effectLst/>
              <a:highlight>
                <a:srgbClr val="FFFFFF"/>
              </a:highlight>
              <a:ea typeface="Calibri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>
                <a:highlight>
                  <a:srgbClr val="FFFFFF"/>
                </a:highlight>
              </a:rPr>
              <a:t>W</a:t>
            </a:r>
            <a:r>
              <a:rPr lang="en-GB" sz="1400" b="0" i="0" dirty="0">
                <a:effectLst/>
                <a:highlight>
                  <a:srgbClr val="FFFFFF"/>
                </a:highlight>
              </a:rPr>
              <a:t>ater supply companies - see Water UK for details of water and sewerage operators</a:t>
            </a:r>
            <a:endParaRPr lang="en-GB" sz="1400" b="0" i="0" dirty="0">
              <a:effectLst/>
              <a:highlight>
                <a:srgbClr val="FFFFFF"/>
              </a:highlight>
              <a:ea typeface="Calibri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>
                <a:highlight>
                  <a:srgbClr val="FFFFFF"/>
                </a:highlight>
              </a:rPr>
              <a:t>U</a:t>
            </a:r>
            <a:r>
              <a:rPr lang="en-GB" sz="1400" b="0" i="0" dirty="0">
                <a:effectLst/>
                <a:highlight>
                  <a:srgbClr val="FFFFFF"/>
                </a:highlight>
              </a:rPr>
              <a:t>tility companies and public authorities that provide water and sewerage services</a:t>
            </a:r>
            <a:endParaRPr lang="en-GB" sz="1400" b="0" i="0" dirty="0">
              <a:effectLst/>
              <a:highlight>
                <a:srgbClr val="FFFFFF"/>
              </a:highlight>
              <a:ea typeface="Calibri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>
                <a:highlight>
                  <a:srgbClr val="FFFFFF"/>
                </a:highlight>
              </a:rPr>
              <a:t>G</a:t>
            </a:r>
            <a:r>
              <a:rPr lang="en-GB" sz="1400" b="0" i="0" dirty="0">
                <a:effectLst/>
                <a:highlight>
                  <a:srgbClr val="FFFFFF"/>
                </a:highlight>
              </a:rPr>
              <a:t>overnment and environmental bodies, including the Environment Agency (EA), regional councils, the Scottish Environment Protection Agency (SEPA) and the Northern Ireland Environment Agency (NIEA)</a:t>
            </a:r>
            <a:endParaRPr lang="en-GB" sz="1400" b="0" i="0" dirty="0">
              <a:effectLst/>
              <a:highlight>
                <a:srgbClr val="FFFFFF"/>
              </a:highlight>
              <a:ea typeface="Calibri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>
                <a:highlight>
                  <a:srgbClr val="FFFFFF"/>
                </a:highlight>
              </a:rPr>
              <a:t>C</a:t>
            </a:r>
            <a:r>
              <a:rPr lang="en-GB" sz="1400" b="0" i="0" dirty="0">
                <a:effectLst/>
                <a:highlight>
                  <a:srgbClr val="FFFFFF"/>
                </a:highlight>
              </a:rPr>
              <a:t>onsultancies, including civil engineering and environmental management and assessment companies</a:t>
            </a:r>
            <a:endParaRPr lang="en-GB" sz="1400" b="0" i="0" dirty="0">
              <a:effectLst/>
              <a:highlight>
                <a:srgbClr val="FFFFFF"/>
              </a:highlight>
              <a:ea typeface="Calibri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>
                <a:highlight>
                  <a:srgbClr val="FFFFFF"/>
                </a:highlight>
              </a:rPr>
              <a:t>R</a:t>
            </a:r>
            <a:r>
              <a:rPr lang="en-GB" sz="1400" b="0" i="0" dirty="0">
                <a:effectLst/>
                <a:highlight>
                  <a:srgbClr val="FFFFFF"/>
                </a:highlight>
              </a:rPr>
              <a:t>esearch and development agencies, including the Centre for Ecology &amp; Hydrology (CEH) - part of the Natural Environment</a:t>
            </a:r>
            <a:endParaRPr lang="en-GB" sz="1400" b="0" i="0" dirty="0">
              <a:effectLst/>
              <a:highlight>
                <a:srgbClr val="FFFFFF"/>
              </a:highlight>
              <a:ea typeface="Calibri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>
                <a:highlight>
                  <a:srgbClr val="FFFFFF"/>
                </a:highlight>
              </a:rPr>
              <a:t>T</a:t>
            </a:r>
            <a:r>
              <a:rPr lang="en-GB" sz="1400" b="0" i="0" dirty="0">
                <a:effectLst/>
                <a:highlight>
                  <a:srgbClr val="FFFFFF"/>
                </a:highlight>
              </a:rPr>
              <a:t>he Natural Environment Research Council (NERC) and the Water Research Centre (WRC) Group</a:t>
            </a:r>
            <a:endParaRPr lang="en-GB" sz="1400" b="0" i="0" dirty="0">
              <a:effectLst/>
              <a:highlight>
                <a:srgbClr val="FFFFFF"/>
              </a:highlight>
              <a:ea typeface="Calibri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400" dirty="0">
                <a:highlight>
                  <a:srgbClr val="FFFFFF"/>
                </a:highlight>
              </a:rPr>
              <a:t>E</a:t>
            </a:r>
            <a:r>
              <a:rPr lang="en-GB" sz="1400" b="0" i="0" dirty="0">
                <a:effectLst/>
                <a:highlight>
                  <a:srgbClr val="FFFFFF"/>
                </a:highlight>
              </a:rPr>
              <a:t>ducational institutions that undertake relevant teaching and research.</a:t>
            </a:r>
            <a:endParaRPr lang="en-GB" sz="1400" b="0" i="0" dirty="0">
              <a:effectLst/>
              <a:highlight>
                <a:srgbClr val="FFFFFF"/>
              </a:highlight>
              <a:ea typeface="Calibri"/>
              <a:cs typeface="Calibri"/>
            </a:endParaRPr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016464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8324" y="291221"/>
            <a:ext cx="7607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Here's a video on the role of a Hydrologist </a:t>
            </a:r>
          </a:p>
        </p:txBody>
      </p:sp>
      <p:sp>
        <p:nvSpPr>
          <p:cNvPr id="7" name="Rectangle 6"/>
          <p:cNvSpPr/>
          <p:nvPr/>
        </p:nvSpPr>
        <p:spPr>
          <a:xfrm rot="5400000">
            <a:off x="5619946" y="285947"/>
            <a:ext cx="952107" cy="12192000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nline Media 6" title="JOB OF THE WEEK EPISODE #057 - HYDROGEOLOGIST">
            <a:hlinkClick r:id="" action="ppaction://media"/>
            <a:extLst>
              <a:ext uri="{FF2B5EF4-FFF2-40B4-BE49-F238E27FC236}">
                <a16:creationId xmlns:a16="http://schemas.microsoft.com/office/drawing/2014/main" id="{1D28CC89-C1FE-3DC6-C563-03BF7FFA196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201972" y="1101262"/>
            <a:ext cx="4982373" cy="3412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71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3CAD8C-F883-4306-9183-83A54CB47D3E}">
  <ds:schemaRefs>
    <ds:schemaRef ds:uri="http://schemas.microsoft.com/office/2006/metadata/properties"/>
    <ds:schemaRef ds:uri="http://www.w3.org/XML/1998/namespace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285134-AF9E-45A3-BE85-31AEAD028B3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658</TotalTime>
  <Words>271</Words>
  <Application>Microsoft Office PowerPoint</Application>
  <PresentationFormat>Widescreen</PresentationFormat>
  <Paragraphs>27</Paragraphs>
  <Slides>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73</cp:revision>
  <dcterms:created xsi:type="dcterms:W3CDTF">2022-04-22T12:25:31Z</dcterms:created>
  <dcterms:modified xsi:type="dcterms:W3CDTF">2024-09-02T13:05:46Z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0x0101008F2CEFD9DCFF9D48AC00BF1F09E77AC1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</Properties>
</file>