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
  </p:notesMasterIdLst>
  <p:sldIdLst>
    <p:sldId id="414" r:id="rId5"/>
    <p:sldId id="416" r:id="rId6"/>
    <p:sldId id="417" r:id="rId7"/>
    <p:sldId id="41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512" autoAdjust="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Bytheway" userId="5cafaf9dcd1c6803" providerId="LiveId" clId="{F29FF4A3-E98B-4E87-9213-ECE408DFF776}"/>
    <pc:docChg chg="delSld delMainMaster">
      <pc:chgData name="Sarah Bytheway" userId="5cafaf9dcd1c6803" providerId="LiveId" clId="{F29FF4A3-E98B-4E87-9213-ECE408DFF776}" dt="2024-03-02T08:03:54.121" v="4" actId="47"/>
      <pc:docMkLst>
        <pc:docMk/>
      </pc:docMkLst>
      <pc:sldChg chg="del">
        <pc:chgData name="Sarah Bytheway" userId="5cafaf9dcd1c6803" providerId="LiveId" clId="{F29FF4A3-E98B-4E87-9213-ECE408DFF776}" dt="2024-03-02T08:03:52.157" v="0" actId="47"/>
        <pc:sldMkLst>
          <pc:docMk/>
          <pc:sldMk cId="1135866551" sldId="256"/>
        </pc:sldMkLst>
      </pc:sldChg>
      <pc:sldChg chg="del">
        <pc:chgData name="Sarah Bytheway" userId="5cafaf9dcd1c6803" providerId="LiveId" clId="{F29FF4A3-E98B-4E87-9213-ECE408DFF776}" dt="2024-03-02T08:03:52.581" v="1" actId="47"/>
        <pc:sldMkLst>
          <pc:docMk/>
          <pc:sldMk cId="367315808" sldId="402"/>
        </pc:sldMkLst>
      </pc:sldChg>
      <pc:sldChg chg="del">
        <pc:chgData name="Sarah Bytheway" userId="5cafaf9dcd1c6803" providerId="LiveId" clId="{F29FF4A3-E98B-4E87-9213-ECE408DFF776}" dt="2024-03-02T08:03:53.430" v="3" actId="47"/>
        <pc:sldMkLst>
          <pc:docMk/>
          <pc:sldMk cId="1442061480" sldId="410"/>
        </pc:sldMkLst>
      </pc:sldChg>
      <pc:sldChg chg="del">
        <pc:chgData name="Sarah Bytheway" userId="5cafaf9dcd1c6803" providerId="LiveId" clId="{F29FF4A3-E98B-4E87-9213-ECE408DFF776}" dt="2024-03-02T08:03:52.958" v="2" actId="47"/>
        <pc:sldMkLst>
          <pc:docMk/>
          <pc:sldMk cId="3370748808" sldId="411"/>
        </pc:sldMkLst>
      </pc:sldChg>
      <pc:sldChg chg="del">
        <pc:chgData name="Sarah Bytheway" userId="5cafaf9dcd1c6803" providerId="LiveId" clId="{F29FF4A3-E98B-4E87-9213-ECE408DFF776}" dt="2024-03-02T08:03:54.121" v="4" actId="47"/>
        <pc:sldMkLst>
          <pc:docMk/>
          <pc:sldMk cId="3866947137" sldId="415"/>
        </pc:sldMkLst>
      </pc:sldChg>
      <pc:sldMasterChg chg="del delSldLayout">
        <pc:chgData name="Sarah Bytheway" userId="5cafaf9dcd1c6803" providerId="LiveId" clId="{F29FF4A3-E98B-4E87-9213-ECE408DFF776}" dt="2024-03-02T08:03:52.581" v="1" actId="47"/>
        <pc:sldMasterMkLst>
          <pc:docMk/>
          <pc:sldMasterMk cId="270777183" sldId="2147483711"/>
        </pc:sldMasterMkLst>
        <pc:sldLayoutChg chg="del">
          <pc:chgData name="Sarah Bytheway" userId="5cafaf9dcd1c6803" providerId="LiveId" clId="{F29FF4A3-E98B-4E87-9213-ECE408DFF776}" dt="2024-03-02T08:03:52.581" v="1" actId="47"/>
          <pc:sldLayoutMkLst>
            <pc:docMk/>
            <pc:sldMasterMk cId="270777183" sldId="2147483711"/>
            <pc:sldLayoutMk cId="3198161812" sldId="2147483712"/>
          </pc:sldLayoutMkLst>
        </pc:sldLayoutChg>
        <pc:sldLayoutChg chg="del">
          <pc:chgData name="Sarah Bytheway" userId="5cafaf9dcd1c6803" providerId="LiveId" clId="{F29FF4A3-E98B-4E87-9213-ECE408DFF776}" dt="2024-03-02T08:03:52.581" v="1" actId="47"/>
          <pc:sldLayoutMkLst>
            <pc:docMk/>
            <pc:sldMasterMk cId="270777183" sldId="2147483711"/>
            <pc:sldLayoutMk cId="3695686692" sldId="2147483713"/>
          </pc:sldLayoutMkLst>
        </pc:sldLayoutChg>
        <pc:sldLayoutChg chg="del">
          <pc:chgData name="Sarah Bytheway" userId="5cafaf9dcd1c6803" providerId="LiveId" clId="{F29FF4A3-E98B-4E87-9213-ECE408DFF776}" dt="2024-03-02T08:03:52.581" v="1" actId="47"/>
          <pc:sldLayoutMkLst>
            <pc:docMk/>
            <pc:sldMasterMk cId="270777183" sldId="2147483711"/>
            <pc:sldLayoutMk cId="4167450939" sldId="2147483714"/>
          </pc:sldLayoutMkLst>
        </pc:sldLayoutChg>
        <pc:sldLayoutChg chg="del">
          <pc:chgData name="Sarah Bytheway" userId="5cafaf9dcd1c6803" providerId="LiveId" clId="{F29FF4A3-E98B-4E87-9213-ECE408DFF776}" dt="2024-03-02T08:03:52.581" v="1" actId="47"/>
          <pc:sldLayoutMkLst>
            <pc:docMk/>
            <pc:sldMasterMk cId="270777183" sldId="2147483711"/>
            <pc:sldLayoutMk cId="2737093044" sldId="2147483715"/>
          </pc:sldLayoutMkLst>
        </pc:sldLayoutChg>
        <pc:sldLayoutChg chg="del">
          <pc:chgData name="Sarah Bytheway" userId="5cafaf9dcd1c6803" providerId="LiveId" clId="{F29FF4A3-E98B-4E87-9213-ECE408DFF776}" dt="2024-03-02T08:03:52.581" v="1" actId="47"/>
          <pc:sldLayoutMkLst>
            <pc:docMk/>
            <pc:sldMasterMk cId="270777183" sldId="2147483711"/>
            <pc:sldLayoutMk cId="174597547" sldId="2147483716"/>
          </pc:sldLayoutMkLst>
        </pc:sldLayoutChg>
        <pc:sldLayoutChg chg="del">
          <pc:chgData name="Sarah Bytheway" userId="5cafaf9dcd1c6803" providerId="LiveId" clId="{F29FF4A3-E98B-4E87-9213-ECE408DFF776}" dt="2024-03-02T08:03:52.581" v="1" actId="47"/>
          <pc:sldLayoutMkLst>
            <pc:docMk/>
            <pc:sldMasterMk cId="270777183" sldId="2147483711"/>
            <pc:sldLayoutMk cId="3519976510" sldId="2147483717"/>
          </pc:sldLayoutMkLst>
        </pc:sldLayoutChg>
        <pc:sldLayoutChg chg="del">
          <pc:chgData name="Sarah Bytheway" userId="5cafaf9dcd1c6803" providerId="LiveId" clId="{F29FF4A3-E98B-4E87-9213-ECE408DFF776}" dt="2024-03-02T08:03:52.581" v="1" actId="47"/>
          <pc:sldLayoutMkLst>
            <pc:docMk/>
            <pc:sldMasterMk cId="270777183" sldId="2147483711"/>
            <pc:sldLayoutMk cId="4033245008" sldId="2147483718"/>
          </pc:sldLayoutMkLst>
        </pc:sldLayoutChg>
        <pc:sldLayoutChg chg="del">
          <pc:chgData name="Sarah Bytheway" userId="5cafaf9dcd1c6803" providerId="LiveId" clId="{F29FF4A3-E98B-4E87-9213-ECE408DFF776}" dt="2024-03-02T08:03:52.581" v="1" actId="47"/>
          <pc:sldLayoutMkLst>
            <pc:docMk/>
            <pc:sldMasterMk cId="270777183" sldId="2147483711"/>
            <pc:sldLayoutMk cId="1293493837" sldId="2147483719"/>
          </pc:sldLayoutMkLst>
        </pc:sldLayoutChg>
        <pc:sldLayoutChg chg="del">
          <pc:chgData name="Sarah Bytheway" userId="5cafaf9dcd1c6803" providerId="LiveId" clId="{F29FF4A3-E98B-4E87-9213-ECE408DFF776}" dt="2024-03-02T08:03:52.581" v="1" actId="47"/>
          <pc:sldLayoutMkLst>
            <pc:docMk/>
            <pc:sldMasterMk cId="270777183" sldId="2147483711"/>
            <pc:sldLayoutMk cId="1651660648" sldId="2147483720"/>
          </pc:sldLayoutMkLst>
        </pc:sldLayoutChg>
        <pc:sldLayoutChg chg="del">
          <pc:chgData name="Sarah Bytheway" userId="5cafaf9dcd1c6803" providerId="LiveId" clId="{F29FF4A3-E98B-4E87-9213-ECE408DFF776}" dt="2024-03-02T08:03:52.581" v="1" actId="47"/>
          <pc:sldLayoutMkLst>
            <pc:docMk/>
            <pc:sldMasterMk cId="270777183" sldId="2147483711"/>
            <pc:sldLayoutMk cId="24435823" sldId="2147483721"/>
          </pc:sldLayoutMkLst>
        </pc:sldLayoutChg>
        <pc:sldLayoutChg chg="del">
          <pc:chgData name="Sarah Bytheway" userId="5cafaf9dcd1c6803" providerId="LiveId" clId="{F29FF4A3-E98B-4E87-9213-ECE408DFF776}" dt="2024-03-02T08:03:52.581" v="1" actId="47"/>
          <pc:sldLayoutMkLst>
            <pc:docMk/>
            <pc:sldMasterMk cId="270777183" sldId="2147483711"/>
            <pc:sldLayoutMk cId="1343868782" sldId="214748372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E81285-0C9E-4D49-A6C9-4F9AA9E29839}" type="datetimeFigureOut">
              <a:rPr lang="en-GB" smtClean="0"/>
              <a:t>12/03/2024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FC5697-69A8-4A18-B887-7978A2F4FC77}" type="slidenum">
              <a:rPr lang="en-GB" smtClean="0"/>
              <a:t>‹#›</a:t>
            </a:fld>
            <a:endParaRPr lang="en-GB"/>
          </a:p>
        </p:txBody>
      </p:sp>
    </p:spTree>
    <p:extLst>
      <p:ext uri="{BB962C8B-B14F-4D97-AF65-F5344CB8AC3E}">
        <p14:creationId xmlns:p14="http://schemas.microsoft.com/office/powerpoint/2010/main" val="1871302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Peter – can you download the video and add</a:t>
            </a:r>
            <a:endParaRPr lang="en-GB" dirty="0"/>
          </a:p>
        </p:txBody>
      </p:sp>
      <p:sp>
        <p:nvSpPr>
          <p:cNvPr id="4" name="Slide Number Placeholder 3"/>
          <p:cNvSpPr>
            <a:spLocks noGrp="1"/>
          </p:cNvSpPr>
          <p:nvPr>
            <p:ph type="sldNum" sz="quarter" idx="10"/>
          </p:nvPr>
        </p:nvSpPr>
        <p:spPr/>
        <p:txBody>
          <a:bodyPr/>
          <a:lstStyle/>
          <a:p>
            <a:fld id="{5BFC5697-69A8-4A18-B887-7978A2F4FC77}" type="slidenum">
              <a:rPr lang="en-GB" smtClean="0"/>
              <a:t>3</a:t>
            </a:fld>
            <a:endParaRPr lang="en-GB"/>
          </a:p>
        </p:txBody>
      </p:sp>
    </p:spTree>
    <p:extLst>
      <p:ext uri="{BB962C8B-B14F-4D97-AF65-F5344CB8AC3E}">
        <p14:creationId xmlns:p14="http://schemas.microsoft.com/office/powerpoint/2010/main" val="269779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a:t>
            </a:r>
            <a:r>
              <a:rPr lang="en-GB" baseline="0" dirty="0" smtClean="0"/>
              <a:t> as your tutor group what careers/jobs they would want to know more about and we’ll profile these</a:t>
            </a:r>
            <a:endParaRPr lang="en-GB" dirty="0"/>
          </a:p>
        </p:txBody>
      </p:sp>
      <p:sp>
        <p:nvSpPr>
          <p:cNvPr id="4" name="Slide Number Placeholder 3"/>
          <p:cNvSpPr>
            <a:spLocks noGrp="1"/>
          </p:cNvSpPr>
          <p:nvPr>
            <p:ph type="sldNum" sz="quarter" idx="10"/>
          </p:nvPr>
        </p:nvSpPr>
        <p:spPr/>
        <p:txBody>
          <a:bodyPr/>
          <a:lstStyle/>
          <a:p>
            <a:fld id="{5BFC5697-69A8-4A18-B887-7978A2F4FC77}" type="slidenum">
              <a:rPr lang="en-GB" smtClean="0"/>
              <a:t>4</a:t>
            </a:fld>
            <a:endParaRPr lang="en-GB"/>
          </a:p>
        </p:txBody>
      </p:sp>
    </p:spTree>
    <p:extLst>
      <p:ext uri="{BB962C8B-B14F-4D97-AF65-F5344CB8AC3E}">
        <p14:creationId xmlns:p14="http://schemas.microsoft.com/office/powerpoint/2010/main" val="3428410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71562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03219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47087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53102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27080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30024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53716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624654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81431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716689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12/03/2024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654246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12/03/2024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292888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ideo" Target="https://www.youtube.com/embed/FxAjz517Bbg?feature=oembed" TargetMode="External"/><Relationship Id="rId6" Type="http://schemas.openxmlformats.org/officeDocument/2006/relationships/hyperlink" Target="https://www.youtube.com/watch?v=FxAjz517Bbg" TargetMode="External"/><Relationship Id="rId5" Type="http://schemas.openxmlformats.org/officeDocument/2006/relationships/image" Target="../media/image4.jpe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hyperlink" Target="https://forms.office.com/e/Seai25cQm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758362" y="2686900"/>
            <a:ext cx="802590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000" b="1" dirty="0">
                <a:solidFill>
                  <a:schemeClr val="accent1"/>
                </a:solidFill>
                <a:latin typeface="Calibri Light"/>
              </a:rPr>
              <a:t>Career of the Week</a:t>
            </a:r>
          </a:p>
        </p:txBody>
      </p:sp>
    </p:spTree>
    <p:extLst>
      <p:ext uri="{BB962C8B-B14F-4D97-AF65-F5344CB8AC3E}">
        <p14:creationId xmlns:p14="http://schemas.microsoft.com/office/powerpoint/2010/main" val="3984418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2" descr="Diagram&#10;&#10;Description automatically generated">
            <a:extLst>
              <a:ext uri="{FF2B5EF4-FFF2-40B4-BE49-F238E27FC236}">
                <a16:creationId xmlns:a16="http://schemas.microsoft.com/office/drawing/2014/main" id="{5809BACE-28E1-059D-BDD8-F78AC4480AD6}"/>
              </a:ext>
            </a:extLst>
          </p:cNvPr>
          <p:cNvPicPr>
            <a:picLocks noChangeAspect="1"/>
          </p:cNvPicPr>
          <p:nvPr/>
        </p:nvPicPr>
        <p:blipFill rotWithShape="1">
          <a:blip r:embed="rId2"/>
          <a:srcRect l="1744" t="-76" r="291" b="-282"/>
          <a:stretch/>
        </p:blipFill>
        <p:spPr>
          <a:xfrm>
            <a:off x="0" y="-46712"/>
            <a:ext cx="5961413" cy="6924560"/>
          </a:xfrm>
          <a:prstGeom prst="rect">
            <a:avLst/>
          </a:prstGeom>
        </p:spPr>
      </p:pic>
      <p:pic>
        <p:nvPicPr>
          <p:cNvPr id="9" name="Picture 16" descr="A picture containing toy&#10;&#10;Description automatically generated">
            <a:extLst>
              <a:ext uri="{FF2B5EF4-FFF2-40B4-BE49-F238E27FC236}">
                <a16:creationId xmlns:a16="http://schemas.microsoft.com/office/drawing/2014/main" id="{2B3FD939-F39B-956F-5B1B-61BE2FCB316B}"/>
              </a:ext>
            </a:extLst>
          </p:cNvPr>
          <p:cNvPicPr>
            <a:picLocks noChangeAspect="1"/>
          </p:cNvPicPr>
          <p:nvPr/>
        </p:nvPicPr>
        <p:blipFill rotWithShape="1">
          <a:blip r:embed="rId3"/>
          <a:srcRect t="11979" r="-901" b="13393"/>
          <a:stretch/>
        </p:blipFill>
        <p:spPr>
          <a:xfrm>
            <a:off x="8070007" y="0"/>
            <a:ext cx="1611173" cy="1202376"/>
          </a:xfrm>
          <a:prstGeom prst="rect">
            <a:avLst/>
          </a:prstGeom>
        </p:spPr>
      </p:pic>
      <p:sp>
        <p:nvSpPr>
          <p:cNvPr id="10" name="TextBox 9">
            <a:extLst>
              <a:ext uri="{FF2B5EF4-FFF2-40B4-BE49-F238E27FC236}">
                <a16:creationId xmlns:a16="http://schemas.microsoft.com/office/drawing/2014/main" id="{763EF6CB-7E01-6AAD-A054-0857D7566C7D}"/>
              </a:ext>
            </a:extLst>
          </p:cNvPr>
          <p:cNvSpPr txBox="1"/>
          <p:nvPr/>
        </p:nvSpPr>
        <p:spPr>
          <a:xfrm>
            <a:off x="6276333" y="1112923"/>
            <a:ext cx="5464134"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222222"/>
                </a:solidFill>
                <a:ea typeface="Helvetica Neue"/>
                <a:cs typeface="Helvetica Neue"/>
              </a:rPr>
              <a:t>People often use the term "paramedic" for anyone who works on an ambulance. However, not all ambulance crew have paramedic as their job title. "Emergency Medical Technicians" or "Emergency Care Assistants" do similar work but sometimes have less training.</a:t>
            </a:r>
            <a:endParaRPr lang="en-US" dirty="0"/>
          </a:p>
          <a:p>
            <a:endParaRPr lang="en-GB" dirty="0" smtClean="0">
              <a:solidFill>
                <a:srgbClr val="222222"/>
              </a:solidFill>
            </a:endParaRPr>
          </a:p>
          <a:p>
            <a:endParaRPr lang="en-GB" dirty="0">
              <a:solidFill>
                <a:srgbClr val="000000"/>
              </a:solidFill>
            </a:endParaRPr>
          </a:p>
        </p:txBody>
      </p:sp>
      <p:sp>
        <p:nvSpPr>
          <p:cNvPr id="3" name="TextBox 2"/>
          <p:cNvSpPr txBox="1"/>
          <p:nvPr/>
        </p:nvSpPr>
        <p:spPr>
          <a:xfrm>
            <a:off x="6276333" y="2604051"/>
            <a:ext cx="5751626" cy="3693319"/>
          </a:xfrm>
          <a:prstGeom prst="rect">
            <a:avLst/>
          </a:prstGeom>
          <a:noFill/>
        </p:spPr>
        <p:txBody>
          <a:bodyPr wrap="square" rtlCol="0">
            <a:spAutoFit/>
          </a:bodyPr>
          <a:lstStyle/>
          <a:p>
            <a:r>
              <a:rPr lang="en-GB" dirty="0" smtClean="0"/>
              <a:t>What you’ll do as a Paramedic?</a:t>
            </a:r>
          </a:p>
          <a:p>
            <a:endParaRPr lang="en-GB" sz="800" dirty="0"/>
          </a:p>
          <a:p>
            <a:r>
              <a:rPr lang="en-GB" sz="1600" b="1" dirty="0"/>
              <a:t>Day-to-day </a:t>
            </a:r>
            <a:r>
              <a:rPr lang="en-GB" sz="1600" b="1" dirty="0" smtClean="0"/>
              <a:t>tasks involve….</a:t>
            </a:r>
          </a:p>
          <a:p>
            <a:pPr marL="285750" indent="-285750">
              <a:buFont typeface="Arial" panose="020B0604020202020204" pitchFamily="34" charset="0"/>
              <a:buChar char="•"/>
            </a:pPr>
            <a:r>
              <a:rPr lang="en-GB" sz="1600" dirty="0" smtClean="0"/>
              <a:t>Respond </a:t>
            </a:r>
            <a:r>
              <a:rPr lang="en-GB" sz="1600" dirty="0"/>
              <a:t>to emergency </a:t>
            </a:r>
            <a:r>
              <a:rPr lang="en-GB" sz="1600" dirty="0" smtClean="0"/>
              <a:t>calls.</a:t>
            </a:r>
            <a:endParaRPr lang="en-GB" sz="1600" dirty="0"/>
          </a:p>
          <a:p>
            <a:pPr marL="285750" indent="-285750">
              <a:buFont typeface="Arial" panose="020B0604020202020204" pitchFamily="34" charset="0"/>
              <a:buChar char="•"/>
            </a:pPr>
            <a:r>
              <a:rPr lang="en-GB" sz="1600" dirty="0" smtClean="0"/>
              <a:t>Assess </a:t>
            </a:r>
            <a:r>
              <a:rPr lang="en-GB" sz="1600" dirty="0"/>
              <a:t>situations when you arrive and check details with </a:t>
            </a:r>
            <a:r>
              <a:rPr lang="en-GB" sz="1600" dirty="0" smtClean="0"/>
              <a:t>others at </a:t>
            </a:r>
            <a:r>
              <a:rPr lang="en-GB" sz="1600" dirty="0"/>
              <a:t>the scene, like the </a:t>
            </a:r>
            <a:r>
              <a:rPr lang="en-GB" sz="1600" dirty="0" smtClean="0"/>
              <a:t>police.</a:t>
            </a:r>
          </a:p>
          <a:p>
            <a:pPr marL="285750" indent="-285750">
              <a:buFont typeface="Arial" panose="020B0604020202020204" pitchFamily="34" charset="0"/>
              <a:buChar char="•"/>
            </a:pPr>
            <a:r>
              <a:rPr lang="en-GB" sz="1600" dirty="0" smtClean="0"/>
              <a:t>Work </a:t>
            </a:r>
            <a:r>
              <a:rPr lang="en-GB" sz="1600" dirty="0"/>
              <a:t>calmly and quickly to stabilise </a:t>
            </a:r>
            <a:r>
              <a:rPr lang="en-GB" sz="1600" dirty="0" smtClean="0"/>
              <a:t>patients.</a:t>
            </a:r>
          </a:p>
          <a:p>
            <a:pPr marL="285750" indent="-285750">
              <a:buFont typeface="Arial" panose="020B0604020202020204" pitchFamily="34" charset="0"/>
              <a:buChar char="•"/>
            </a:pPr>
            <a:r>
              <a:rPr lang="en-GB" sz="1600" dirty="0" smtClean="0"/>
              <a:t>Use </a:t>
            </a:r>
            <a:r>
              <a:rPr lang="en-GB" sz="1600" dirty="0"/>
              <a:t>a defibrillator to revive </a:t>
            </a:r>
            <a:r>
              <a:rPr lang="en-GB" sz="1600" dirty="0" smtClean="0"/>
              <a:t>patients.</a:t>
            </a:r>
          </a:p>
          <a:p>
            <a:pPr marL="285750" indent="-285750">
              <a:buFont typeface="Arial" panose="020B0604020202020204" pitchFamily="34" charset="0"/>
              <a:buChar char="•"/>
            </a:pPr>
            <a:r>
              <a:rPr lang="en-GB" sz="1600" dirty="0" smtClean="0"/>
              <a:t>Give </a:t>
            </a:r>
            <a:r>
              <a:rPr lang="en-GB" sz="1600" dirty="0"/>
              <a:t>patients medicines and </a:t>
            </a:r>
            <a:r>
              <a:rPr lang="en-GB" sz="1600" dirty="0" smtClean="0"/>
              <a:t>injections.</a:t>
            </a:r>
            <a:endParaRPr lang="en-GB" sz="1600" dirty="0"/>
          </a:p>
          <a:p>
            <a:pPr marL="285750" indent="-285750">
              <a:buFont typeface="Arial" panose="020B0604020202020204" pitchFamily="34" charset="0"/>
              <a:buChar char="•"/>
            </a:pPr>
            <a:r>
              <a:rPr lang="en-GB" sz="1600" dirty="0" smtClean="0"/>
              <a:t>Help </a:t>
            </a:r>
            <a:r>
              <a:rPr lang="en-GB" sz="1600" dirty="0"/>
              <a:t>to deliver </a:t>
            </a:r>
            <a:r>
              <a:rPr lang="en-GB" sz="1600" dirty="0" smtClean="0"/>
              <a:t>babies.</a:t>
            </a:r>
            <a:endParaRPr lang="en-GB" sz="1600" dirty="0"/>
          </a:p>
          <a:p>
            <a:pPr marL="285750" indent="-285750">
              <a:buFont typeface="Arial" panose="020B0604020202020204" pitchFamily="34" charset="0"/>
              <a:buChar char="•"/>
            </a:pPr>
            <a:r>
              <a:rPr lang="en-GB" sz="1600" dirty="0" smtClean="0"/>
              <a:t>Attend </a:t>
            </a:r>
            <a:r>
              <a:rPr lang="en-GB" sz="1600" dirty="0"/>
              <a:t>non-emergency calls and decide whether patients need to go to </a:t>
            </a:r>
            <a:r>
              <a:rPr lang="en-GB" sz="1600" dirty="0" smtClean="0"/>
              <a:t>hospital.</a:t>
            </a:r>
            <a:endParaRPr lang="en-GB" sz="1600" dirty="0"/>
          </a:p>
          <a:p>
            <a:pPr marL="285750" indent="-285750">
              <a:buFont typeface="Arial" panose="020B0604020202020204" pitchFamily="34" charset="0"/>
              <a:buChar char="•"/>
            </a:pPr>
            <a:r>
              <a:rPr lang="en-GB" sz="1600" dirty="0" smtClean="0"/>
              <a:t>Check </a:t>
            </a:r>
            <a:r>
              <a:rPr lang="en-GB" sz="1600" dirty="0"/>
              <a:t>equipment regularly and keep accurate </a:t>
            </a:r>
            <a:r>
              <a:rPr lang="en-GB" sz="1600" dirty="0" smtClean="0"/>
              <a:t>records.</a:t>
            </a:r>
            <a:endParaRPr lang="en-GB" sz="1600" dirty="0"/>
          </a:p>
          <a:p>
            <a:pPr marL="285750" indent="-285750">
              <a:buFont typeface="Arial" panose="020B0604020202020204" pitchFamily="34" charset="0"/>
              <a:buChar char="•"/>
            </a:pPr>
            <a:r>
              <a:rPr lang="en-GB" sz="1600" dirty="0" smtClean="0"/>
              <a:t>Reassure </a:t>
            </a:r>
            <a:r>
              <a:rPr lang="en-GB" sz="1600" dirty="0"/>
              <a:t>family and members of the public who are on the </a:t>
            </a:r>
            <a:r>
              <a:rPr lang="en-GB" sz="1600" dirty="0" smtClean="0"/>
              <a:t>scene.</a:t>
            </a:r>
            <a:endParaRPr lang="en-GB" dirty="0"/>
          </a:p>
        </p:txBody>
      </p:sp>
    </p:spTree>
    <p:extLst>
      <p:ext uri="{BB962C8B-B14F-4D97-AF65-F5344CB8AC3E}">
        <p14:creationId xmlns:p14="http://schemas.microsoft.com/office/powerpoint/2010/main" val="2054160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208264" y="960035"/>
            <a:ext cx="802590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000" b="1" dirty="0" smtClean="0">
                <a:solidFill>
                  <a:schemeClr val="accent1"/>
                </a:solidFill>
                <a:latin typeface="Calibri Light"/>
              </a:rPr>
              <a:t>Watch a Video</a:t>
            </a:r>
            <a:endParaRPr lang="en-GB" sz="6000" b="1" dirty="0">
              <a:solidFill>
                <a:schemeClr val="accent1"/>
              </a:solidFill>
              <a:latin typeface="Calibri Light"/>
            </a:endParaRPr>
          </a:p>
        </p:txBody>
      </p:sp>
      <p:pic>
        <p:nvPicPr>
          <p:cNvPr id="7" name="Online Media 12" title="JOB OF THE WEEK - EPISODE #16 - PARAMEDIC">
            <a:hlinkClick r:id="" action="ppaction://media"/>
            <a:extLst>
              <a:ext uri="{FF2B5EF4-FFF2-40B4-BE49-F238E27FC236}">
                <a16:creationId xmlns:a16="http://schemas.microsoft.com/office/drawing/2014/main" id="{4EE916E9-E3E3-29EF-0569-F2A5F3F16E9D}"/>
              </a:ext>
            </a:extLst>
          </p:cNvPr>
          <p:cNvPicPr>
            <a:picLocks noRot="1" noChangeAspect="1"/>
          </p:cNvPicPr>
          <p:nvPr>
            <a:videoFile r:link="rId1"/>
          </p:nvPr>
        </p:nvPicPr>
        <p:blipFill>
          <a:blip r:embed="rId5"/>
          <a:stretch>
            <a:fillRect/>
          </a:stretch>
        </p:blipFill>
        <p:spPr>
          <a:xfrm>
            <a:off x="4102462" y="2162435"/>
            <a:ext cx="5844860" cy="3458401"/>
          </a:xfrm>
          <a:prstGeom prst="rect">
            <a:avLst/>
          </a:prstGeom>
        </p:spPr>
      </p:pic>
      <p:sp>
        <p:nvSpPr>
          <p:cNvPr id="8" name="TextBox 7"/>
          <p:cNvSpPr txBox="1"/>
          <p:nvPr/>
        </p:nvSpPr>
        <p:spPr>
          <a:xfrm>
            <a:off x="391886" y="2686900"/>
            <a:ext cx="3087584" cy="1477328"/>
          </a:xfrm>
          <a:prstGeom prst="rect">
            <a:avLst/>
          </a:prstGeom>
          <a:noFill/>
        </p:spPr>
        <p:txBody>
          <a:bodyPr wrap="square" rtlCol="0">
            <a:spAutoFit/>
          </a:bodyPr>
          <a:lstStyle/>
          <a:p>
            <a:r>
              <a:rPr lang="en-GB" sz="3600" dirty="0" smtClean="0">
                <a:hlinkClick r:id="rId6"/>
              </a:rPr>
              <a:t>Paramedic A Day in Life</a:t>
            </a:r>
            <a:endParaRPr lang="en-GB" sz="3600" dirty="0" smtClean="0"/>
          </a:p>
          <a:p>
            <a:endParaRPr lang="en-GB" dirty="0"/>
          </a:p>
        </p:txBody>
      </p:sp>
      <p:sp>
        <p:nvSpPr>
          <p:cNvPr id="9" name="TextBox 8"/>
          <p:cNvSpPr txBox="1"/>
          <p:nvPr/>
        </p:nvSpPr>
        <p:spPr>
          <a:xfrm>
            <a:off x="2291938" y="6080166"/>
            <a:ext cx="8253350" cy="584775"/>
          </a:xfrm>
          <a:prstGeom prst="rect">
            <a:avLst/>
          </a:prstGeom>
          <a:noFill/>
        </p:spPr>
        <p:txBody>
          <a:bodyPr wrap="square" rtlCol="0">
            <a:spAutoFit/>
          </a:bodyPr>
          <a:lstStyle/>
          <a:p>
            <a:r>
              <a:rPr lang="en-GB" sz="3200" dirty="0" smtClean="0"/>
              <a:t>Would you like to have a career as a Paramedic?</a:t>
            </a:r>
            <a:endParaRPr lang="en-GB" sz="3200" dirty="0"/>
          </a:p>
        </p:txBody>
      </p:sp>
    </p:spTree>
    <p:extLst>
      <p:ext uri="{BB962C8B-B14F-4D97-AF65-F5344CB8AC3E}">
        <p14:creationId xmlns:p14="http://schemas.microsoft.com/office/powerpoint/2010/main" val="13158275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89011" y="1224279"/>
            <a:ext cx="1577020" cy="1491196"/>
          </a:xfrm>
          <a:prstGeom prst="rect">
            <a:avLst/>
          </a:prstGeom>
        </p:spPr>
      </p:pic>
      <p:sp>
        <p:nvSpPr>
          <p:cNvPr id="5" name="TextBox 4"/>
          <p:cNvSpPr txBox="1"/>
          <p:nvPr/>
        </p:nvSpPr>
        <p:spPr>
          <a:xfrm>
            <a:off x="1000125" y="1928813"/>
            <a:ext cx="6143625" cy="646331"/>
          </a:xfrm>
          <a:prstGeom prst="rect">
            <a:avLst/>
          </a:prstGeom>
          <a:noFill/>
        </p:spPr>
        <p:txBody>
          <a:bodyPr wrap="square" rtlCol="0">
            <a:spAutoFit/>
          </a:bodyPr>
          <a:lstStyle/>
          <a:p>
            <a:endParaRPr lang="en-GB" dirty="0"/>
          </a:p>
          <a:p>
            <a:endParaRPr lang="en-GB" dirty="0"/>
          </a:p>
        </p:txBody>
      </p:sp>
      <p:sp>
        <p:nvSpPr>
          <p:cNvPr id="7" name="TextBox 6"/>
          <p:cNvSpPr txBox="1"/>
          <p:nvPr/>
        </p:nvSpPr>
        <p:spPr>
          <a:xfrm>
            <a:off x="3007151" y="3393649"/>
            <a:ext cx="6598762" cy="800219"/>
          </a:xfrm>
          <a:prstGeom prst="rect">
            <a:avLst/>
          </a:prstGeom>
          <a:noFill/>
        </p:spPr>
        <p:txBody>
          <a:bodyPr wrap="square" rtlCol="0">
            <a:spAutoFit/>
          </a:bodyPr>
          <a:lstStyle/>
          <a:p>
            <a:r>
              <a:rPr lang="en-GB" sz="2800" u="sng" dirty="0">
                <a:hlinkClick r:id="rId4"/>
              </a:rPr>
              <a:t>https://forms.office.com/e/Seai25cQmq</a:t>
            </a:r>
            <a:endParaRPr lang="en-GB" sz="2800" dirty="0"/>
          </a:p>
          <a:p>
            <a:endParaRPr lang="en-GB" dirty="0"/>
          </a:p>
        </p:txBody>
      </p:sp>
      <p:pic>
        <p:nvPicPr>
          <p:cNvPr id="9" name="Picture 8">
            <a:extLst>
              <a:ext uri="{FF2B5EF4-FFF2-40B4-BE49-F238E27FC236}">
                <a16:creationId xmlns:a16="http://schemas.microsoft.com/office/drawing/2014/main" id="{472146CF-106B-862E-5CB1-20DAD7A672D1}"/>
              </a:ext>
            </a:extLst>
          </p:cNvPr>
          <p:cNvPicPr>
            <a:picLocks noChangeAspect="1"/>
          </p:cNvPicPr>
          <p:nvPr/>
        </p:nvPicPr>
        <p:blipFill>
          <a:blip r:embed="rId5"/>
          <a:stretch>
            <a:fillRect/>
          </a:stretch>
        </p:blipFill>
        <p:spPr>
          <a:xfrm>
            <a:off x="80186" y="1110308"/>
            <a:ext cx="9101521" cy="1148881"/>
          </a:xfrm>
          <a:prstGeom prst="rect">
            <a:avLst/>
          </a:prstGeom>
        </p:spPr>
      </p:pic>
    </p:spTree>
    <p:extLst>
      <p:ext uri="{BB962C8B-B14F-4D97-AF65-F5344CB8AC3E}">
        <p14:creationId xmlns:p14="http://schemas.microsoft.com/office/powerpoint/2010/main" val="22781597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1083CD8-7B1B-4346-A13A-5508FABE1532}">
  <ds:schemaRefs>
    <ds:schemaRef ds:uri="http://schemas.microsoft.com/sharepoint/v3/contenttype/forms"/>
  </ds:schemaRefs>
</ds:datastoreItem>
</file>

<file path=customXml/itemProps2.xml><?xml version="1.0" encoding="utf-8"?>
<ds:datastoreItem xmlns:ds="http://schemas.openxmlformats.org/officeDocument/2006/customXml" ds:itemID="{AE5F7C8B-A8A9-4D18-90BC-001577440504}">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F004F5CA-A6A8-48A7-A945-59A37DC16145}"/>
</file>

<file path=docProps/app.xml><?xml version="1.0" encoding="utf-8"?>
<Properties xmlns="http://schemas.openxmlformats.org/officeDocument/2006/extended-properties" xmlns:vt="http://schemas.openxmlformats.org/officeDocument/2006/docPropsVTypes">
  <TotalTime>43</TotalTime>
  <Words>198</Words>
  <Application>Microsoft Office PowerPoint</Application>
  <PresentationFormat>Widescreen</PresentationFormat>
  <Paragraphs>22</Paragraphs>
  <Slides>4</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Helvetica Neue</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 Training for Career Lessons KS3 &amp; KS4</dc:title>
  <dc:creator>Anneke Hudson</dc:creator>
  <cp:lastModifiedBy>Sarah Bytheway</cp:lastModifiedBy>
  <cp:revision>315</cp:revision>
  <dcterms:created xsi:type="dcterms:W3CDTF">2022-07-27T14:44:59Z</dcterms:created>
  <dcterms:modified xsi:type="dcterms:W3CDTF">2024-03-12T14:04:23Z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MediaServiceImageTags">
    <vt:lpwstr/>
  </property>
</Properties>
</file>