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B5E49C-B3A1-4918-94AC-E2FB46E680D3}" v="12" dt="2025-03-10T09:52:54.0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13" autoAdjust="0"/>
  </p:normalViewPr>
  <p:slideViewPr>
    <p:cSldViewPr snapToGrid="0">
      <p:cViewPr varScale="1">
        <p:scale>
          <a:sx n="55" d="100"/>
          <a:sy n="55" d="100"/>
        </p:scale>
        <p:origin x="107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Bytheway" userId="29b7b8d0-66fc-4a0f-9903-88ac16cb6ff1" providerId="ADAL" clId="{7FB5E49C-B3A1-4918-94AC-E2FB46E680D3}"/>
    <pc:docChg chg="undo custSel modSld">
      <pc:chgData name="Mrs S Bytheway" userId="29b7b8d0-66fc-4a0f-9903-88ac16cb6ff1" providerId="ADAL" clId="{7FB5E49C-B3A1-4918-94AC-E2FB46E680D3}" dt="2025-03-10T09:56:25.271" v="408" actId="1076"/>
      <pc:docMkLst>
        <pc:docMk/>
      </pc:docMkLst>
      <pc:sldChg chg="addSp delSp modSp mod">
        <pc:chgData name="Mrs S Bytheway" userId="29b7b8d0-66fc-4a0f-9903-88ac16cb6ff1" providerId="ADAL" clId="{7FB5E49C-B3A1-4918-94AC-E2FB46E680D3}" dt="2025-03-10T09:53:52.578" v="402" actId="20577"/>
        <pc:sldMkLst>
          <pc:docMk/>
          <pc:sldMk cId="2280617263" sldId="284"/>
        </pc:sldMkLst>
        <pc:spChg chg="add mod">
          <ac:chgData name="Mrs S Bytheway" userId="29b7b8d0-66fc-4a0f-9903-88ac16cb6ff1" providerId="ADAL" clId="{7FB5E49C-B3A1-4918-94AC-E2FB46E680D3}" dt="2025-03-10T09:46:26.447" v="108" actId="1076"/>
          <ac:spMkLst>
            <pc:docMk/>
            <pc:sldMk cId="2280617263" sldId="284"/>
            <ac:spMk id="3" creationId="{055251A3-B79F-CCE6-6042-6AF9CD88C335}"/>
          </ac:spMkLst>
        </pc:spChg>
        <pc:spChg chg="del">
          <ac:chgData name="Mrs S Bytheway" userId="29b7b8d0-66fc-4a0f-9903-88ac16cb6ff1" providerId="ADAL" clId="{7FB5E49C-B3A1-4918-94AC-E2FB46E680D3}" dt="2025-03-10T09:45:03.215" v="56" actId="478"/>
          <ac:spMkLst>
            <pc:docMk/>
            <pc:sldMk cId="2280617263" sldId="284"/>
            <ac:spMk id="5" creationId="{433C774C-5186-225A-DE76-8B82E6C06311}"/>
          </ac:spMkLst>
        </pc:spChg>
        <pc:spChg chg="del">
          <ac:chgData name="Mrs S Bytheway" userId="29b7b8d0-66fc-4a0f-9903-88ac16cb6ff1" providerId="ADAL" clId="{7FB5E49C-B3A1-4918-94AC-E2FB46E680D3}" dt="2025-03-10T09:45:01.006" v="55" actId="478"/>
          <ac:spMkLst>
            <pc:docMk/>
            <pc:sldMk cId="2280617263" sldId="284"/>
            <ac:spMk id="7" creationId="{FD75E911-BAFB-4007-FABD-20E91475184B}"/>
          </ac:spMkLst>
        </pc:spChg>
        <pc:spChg chg="add mod">
          <ac:chgData name="Mrs S Bytheway" userId="29b7b8d0-66fc-4a0f-9903-88ac16cb6ff1" providerId="ADAL" clId="{7FB5E49C-B3A1-4918-94AC-E2FB46E680D3}" dt="2025-03-10T09:53:28.884" v="391" actId="1076"/>
          <ac:spMkLst>
            <pc:docMk/>
            <pc:sldMk cId="2280617263" sldId="284"/>
            <ac:spMk id="8" creationId="{1D1B7951-CBB6-85E0-BD6B-AF8E99314D7E}"/>
          </ac:spMkLst>
        </pc:spChg>
        <pc:spChg chg="add mod">
          <ac:chgData name="Mrs S Bytheway" userId="29b7b8d0-66fc-4a0f-9903-88ac16cb6ff1" providerId="ADAL" clId="{7FB5E49C-B3A1-4918-94AC-E2FB46E680D3}" dt="2025-03-10T09:53:21.996" v="388" actId="1076"/>
          <ac:spMkLst>
            <pc:docMk/>
            <pc:sldMk cId="2280617263" sldId="284"/>
            <ac:spMk id="9" creationId="{0C47E3C8-465E-675F-985E-75F36F44E081}"/>
          </ac:spMkLst>
        </pc:spChg>
        <pc:spChg chg="add del mod">
          <ac:chgData name="Mrs S Bytheway" userId="29b7b8d0-66fc-4a0f-9903-88ac16cb6ff1" providerId="ADAL" clId="{7FB5E49C-B3A1-4918-94AC-E2FB46E680D3}" dt="2025-03-10T09:49:40.921" v="274" actId="478"/>
          <ac:spMkLst>
            <pc:docMk/>
            <pc:sldMk cId="2280617263" sldId="284"/>
            <ac:spMk id="10" creationId="{1E6024B3-03F9-A1E9-9993-017682690C3D}"/>
          </ac:spMkLst>
        </pc:spChg>
        <pc:spChg chg="add del mod">
          <ac:chgData name="Mrs S Bytheway" userId="29b7b8d0-66fc-4a0f-9903-88ac16cb6ff1" providerId="ADAL" clId="{7FB5E49C-B3A1-4918-94AC-E2FB46E680D3}" dt="2025-03-10T09:49:42.255" v="275" actId="478"/>
          <ac:spMkLst>
            <pc:docMk/>
            <pc:sldMk cId="2280617263" sldId="284"/>
            <ac:spMk id="11" creationId="{7163C4C5-36F1-DD18-B2CC-71FE884A3E9B}"/>
          </ac:spMkLst>
        </pc:spChg>
        <pc:spChg chg="add del mod">
          <ac:chgData name="Mrs S Bytheway" userId="29b7b8d0-66fc-4a0f-9903-88ac16cb6ff1" providerId="ADAL" clId="{7FB5E49C-B3A1-4918-94AC-E2FB46E680D3}" dt="2025-03-10T09:49:07.147" v="215" actId="20577"/>
          <ac:spMkLst>
            <pc:docMk/>
            <pc:sldMk cId="2280617263" sldId="284"/>
            <ac:spMk id="12" creationId="{E1091B72-21ED-AAFF-0601-36B875F059C9}"/>
          </ac:spMkLst>
        </pc:spChg>
        <pc:spChg chg="add mod">
          <ac:chgData name="Mrs S Bytheway" userId="29b7b8d0-66fc-4a0f-9903-88ac16cb6ff1" providerId="ADAL" clId="{7FB5E49C-B3A1-4918-94AC-E2FB46E680D3}" dt="2025-03-10T09:53:24.537" v="389" actId="1076"/>
          <ac:spMkLst>
            <pc:docMk/>
            <pc:sldMk cId="2280617263" sldId="284"/>
            <ac:spMk id="13" creationId="{62E7EE35-ED98-2EC5-474C-4A96C0310D4A}"/>
          </ac:spMkLst>
        </pc:spChg>
        <pc:spChg chg="add mod">
          <ac:chgData name="Mrs S Bytheway" userId="29b7b8d0-66fc-4a0f-9903-88ac16cb6ff1" providerId="ADAL" clId="{7FB5E49C-B3A1-4918-94AC-E2FB46E680D3}" dt="2025-03-10T09:53:26.423" v="390" actId="1076"/>
          <ac:spMkLst>
            <pc:docMk/>
            <pc:sldMk cId="2280617263" sldId="284"/>
            <ac:spMk id="14" creationId="{ABBACB16-527B-B8AE-3F71-42741420DA6A}"/>
          </ac:spMkLst>
        </pc:spChg>
        <pc:spChg chg="add mod">
          <ac:chgData name="Mrs S Bytheway" userId="29b7b8d0-66fc-4a0f-9903-88ac16cb6ff1" providerId="ADAL" clId="{7FB5E49C-B3A1-4918-94AC-E2FB46E680D3}" dt="2025-03-10T09:53:52.578" v="402" actId="20577"/>
          <ac:spMkLst>
            <pc:docMk/>
            <pc:sldMk cId="2280617263" sldId="284"/>
            <ac:spMk id="15" creationId="{FCA1B249-16A3-C454-84BA-E9D015D85EFD}"/>
          </ac:spMkLst>
        </pc:spChg>
        <pc:picChg chg="add mod">
          <ac:chgData name="Mrs S Bytheway" userId="29b7b8d0-66fc-4a0f-9903-88ac16cb6ff1" providerId="ADAL" clId="{7FB5E49C-B3A1-4918-94AC-E2FB46E680D3}" dt="2025-03-10T09:46:04.497" v="103" actId="1076"/>
          <ac:picMkLst>
            <pc:docMk/>
            <pc:sldMk cId="2280617263" sldId="284"/>
            <ac:picMk id="2" creationId="{F3E67C9C-3BA8-D834-3744-6D0D5876D289}"/>
          </ac:picMkLst>
        </pc:picChg>
        <pc:picChg chg="del">
          <ac:chgData name="Mrs S Bytheway" userId="29b7b8d0-66fc-4a0f-9903-88ac16cb6ff1" providerId="ADAL" clId="{7FB5E49C-B3A1-4918-94AC-E2FB46E680D3}" dt="2025-03-10T09:44:58.790" v="54" actId="478"/>
          <ac:picMkLst>
            <pc:docMk/>
            <pc:sldMk cId="2280617263" sldId="284"/>
            <ac:picMk id="4" creationId="{E25B544C-0DA5-2796-C5DA-4A225AC8FBB5}"/>
          </ac:picMkLst>
        </pc:picChg>
        <pc:picChg chg="del">
          <ac:chgData name="Mrs S Bytheway" userId="29b7b8d0-66fc-4a0f-9903-88ac16cb6ff1" providerId="ADAL" clId="{7FB5E49C-B3A1-4918-94AC-E2FB46E680D3}" dt="2025-03-10T09:45:40.950" v="96" actId="478"/>
          <ac:picMkLst>
            <pc:docMk/>
            <pc:sldMk cId="2280617263" sldId="284"/>
            <ac:picMk id="6" creationId="{E81E94AE-C7D8-EFB5-204C-F9DDBB7A8189}"/>
          </ac:picMkLst>
        </pc:picChg>
      </pc:sldChg>
      <pc:sldChg chg="addSp delSp modSp mod">
        <pc:chgData name="Mrs S Bytheway" userId="29b7b8d0-66fc-4a0f-9903-88ac16cb6ff1" providerId="ADAL" clId="{7FB5E49C-B3A1-4918-94AC-E2FB46E680D3}" dt="2025-03-10T09:56:25.271" v="408" actId="1076"/>
        <pc:sldMkLst>
          <pc:docMk/>
          <pc:sldMk cId="1898494914" sldId="769"/>
        </pc:sldMkLst>
        <pc:spChg chg="mod">
          <ac:chgData name="Mrs S Bytheway" userId="29b7b8d0-66fc-4a0f-9903-88ac16cb6ff1" providerId="ADAL" clId="{7FB5E49C-B3A1-4918-94AC-E2FB46E680D3}" dt="2025-03-10T09:44:51.278" v="50" actId="14100"/>
          <ac:spMkLst>
            <pc:docMk/>
            <pc:sldMk cId="1898494914" sldId="769"/>
            <ac:spMk id="2" creationId="{8407D9E1-3BA7-33A1-277B-9C535197D91A}"/>
          </ac:spMkLst>
        </pc:spChg>
        <pc:spChg chg="mod">
          <ac:chgData name="Mrs S Bytheway" userId="29b7b8d0-66fc-4a0f-9903-88ac16cb6ff1" providerId="ADAL" clId="{7FB5E49C-B3A1-4918-94AC-E2FB46E680D3}" dt="2025-03-10T09:44:46.946" v="49" actId="20577"/>
          <ac:spMkLst>
            <pc:docMk/>
            <pc:sldMk cId="1898494914" sldId="769"/>
            <ac:spMk id="6" creationId="{924547E9-8FE1-E790-7759-AF4DAE7FDE58}"/>
          </ac:spMkLst>
        </pc:spChg>
        <pc:picChg chg="del">
          <ac:chgData name="Mrs S Bytheway" userId="29b7b8d0-66fc-4a0f-9903-88ac16cb6ff1" providerId="ADAL" clId="{7FB5E49C-B3A1-4918-94AC-E2FB46E680D3}" dt="2025-03-10T09:44:53.841" v="52" actId="478"/>
          <ac:picMkLst>
            <pc:docMk/>
            <pc:sldMk cId="1898494914" sldId="769"/>
            <ac:picMk id="5" creationId="{8D3520C5-688D-A87F-EAD9-208025603982}"/>
          </ac:picMkLst>
        </pc:picChg>
        <pc:picChg chg="add mod">
          <ac:chgData name="Mrs S Bytheway" userId="29b7b8d0-66fc-4a0f-9903-88ac16cb6ff1" providerId="ADAL" clId="{7FB5E49C-B3A1-4918-94AC-E2FB46E680D3}" dt="2025-03-10T09:55:03.682" v="404" actId="1076"/>
          <ac:picMkLst>
            <pc:docMk/>
            <pc:sldMk cId="1898494914" sldId="769"/>
            <ac:picMk id="7" creationId="{A2E2C952-9271-9938-5075-77FC4E254894}"/>
          </ac:picMkLst>
        </pc:picChg>
        <pc:picChg chg="add mod">
          <ac:chgData name="Mrs S Bytheway" userId="29b7b8d0-66fc-4a0f-9903-88ac16cb6ff1" providerId="ADAL" clId="{7FB5E49C-B3A1-4918-94AC-E2FB46E680D3}" dt="2025-03-10T09:55:28.741" v="406" actId="1076"/>
          <ac:picMkLst>
            <pc:docMk/>
            <pc:sldMk cId="1898494914" sldId="769"/>
            <ac:picMk id="9" creationId="{16A83C8A-E036-BF19-D50F-A255024E9487}"/>
          </ac:picMkLst>
        </pc:picChg>
        <pc:picChg chg="del">
          <ac:chgData name="Mrs S Bytheway" userId="29b7b8d0-66fc-4a0f-9903-88ac16cb6ff1" providerId="ADAL" clId="{7FB5E49C-B3A1-4918-94AC-E2FB46E680D3}" dt="2025-03-10T09:44:52.623" v="51" actId="478"/>
          <ac:picMkLst>
            <pc:docMk/>
            <pc:sldMk cId="1898494914" sldId="769"/>
            <ac:picMk id="11" creationId="{724B6F69-8658-5418-F3B3-08BCDF870A06}"/>
          </ac:picMkLst>
        </pc:picChg>
        <pc:picChg chg="del">
          <ac:chgData name="Mrs S Bytheway" userId="29b7b8d0-66fc-4a0f-9903-88ac16cb6ff1" providerId="ADAL" clId="{7FB5E49C-B3A1-4918-94AC-E2FB46E680D3}" dt="2025-03-10T09:44:55.124" v="53" actId="478"/>
          <ac:picMkLst>
            <pc:docMk/>
            <pc:sldMk cId="1898494914" sldId="769"/>
            <ac:picMk id="13" creationId="{BC02A544-2CAF-E1D6-EF24-90DA82C7DF76}"/>
          </ac:picMkLst>
        </pc:picChg>
        <pc:picChg chg="add mod">
          <ac:chgData name="Mrs S Bytheway" userId="29b7b8d0-66fc-4a0f-9903-88ac16cb6ff1" providerId="ADAL" clId="{7FB5E49C-B3A1-4918-94AC-E2FB46E680D3}" dt="2025-03-10T09:56:25.271" v="408" actId="1076"/>
          <ac:picMkLst>
            <pc:docMk/>
            <pc:sldMk cId="1898494914" sldId="769"/>
            <ac:picMk id="14" creationId="{D1F8FDEF-1669-FE06-D324-C0941E301813}"/>
          </ac:picMkLst>
        </pc:picChg>
      </pc:sldChg>
      <pc:sldChg chg="addSp delSp modSp mod">
        <pc:chgData name="Mrs S Bytheway" userId="29b7b8d0-66fc-4a0f-9903-88ac16cb6ff1" providerId="ADAL" clId="{7FB5E49C-B3A1-4918-94AC-E2FB46E680D3}" dt="2025-03-10T09:47:24.850" v="147" actId="14100"/>
        <pc:sldMkLst>
          <pc:docMk/>
          <pc:sldMk cId="462669372" sldId="775"/>
        </pc:sldMkLst>
        <pc:spChg chg="add mod">
          <ac:chgData name="Mrs S Bytheway" userId="29b7b8d0-66fc-4a0f-9903-88ac16cb6ff1" providerId="ADAL" clId="{7FB5E49C-B3A1-4918-94AC-E2FB46E680D3}" dt="2025-03-10T09:45:18.486" v="58"/>
          <ac:spMkLst>
            <pc:docMk/>
            <pc:sldMk cId="462669372" sldId="775"/>
            <ac:spMk id="2" creationId="{41FBF0BA-BB89-2D9E-CE6A-CF798DD6CF06}"/>
          </ac:spMkLst>
        </pc:spChg>
        <pc:spChg chg="mod">
          <ac:chgData name="Mrs S Bytheway" userId="29b7b8d0-66fc-4a0f-9903-88ac16cb6ff1" providerId="ADAL" clId="{7FB5E49C-B3A1-4918-94AC-E2FB46E680D3}" dt="2025-03-10T09:45:27.778" v="93" actId="20577"/>
          <ac:spMkLst>
            <pc:docMk/>
            <pc:sldMk cId="462669372" sldId="775"/>
            <ac:spMk id="6" creationId="{957BA46E-EA36-A1D6-07C2-5D20C958963E}"/>
          </ac:spMkLst>
        </pc:spChg>
        <pc:spChg chg="del">
          <ac:chgData name="Mrs S Bytheway" userId="29b7b8d0-66fc-4a0f-9903-88ac16cb6ff1" providerId="ADAL" clId="{7FB5E49C-B3A1-4918-94AC-E2FB46E680D3}" dt="2025-03-10T09:45:11.624" v="57" actId="478"/>
          <ac:spMkLst>
            <pc:docMk/>
            <pc:sldMk cId="462669372" sldId="775"/>
            <ac:spMk id="11" creationId="{F7436DB8-4F5A-0309-7801-0517AD726E4F}"/>
          </ac:spMkLst>
        </pc:spChg>
        <pc:picChg chg="del">
          <ac:chgData name="Mrs S Bytheway" userId="29b7b8d0-66fc-4a0f-9903-88ac16cb6ff1" providerId="ADAL" clId="{7FB5E49C-B3A1-4918-94AC-E2FB46E680D3}" dt="2025-03-10T09:45:29.510" v="94" actId="478"/>
          <ac:picMkLst>
            <pc:docMk/>
            <pc:sldMk cId="462669372" sldId="775"/>
            <ac:picMk id="3" creationId="{C869E75B-45A5-7BC9-E1EE-D09439F1D60E}"/>
          </ac:picMkLst>
        </pc:picChg>
        <pc:picChg chg="add mod">
          <ac:chgData name="Mrs S Bytheway" userId="29b7b8d0-66fc-4a0f-9903-88ac16cb6ff1" providerId="ADAL" clId="{7FB5E49C-B3A1-4918-94AC-E2FB46E680D3}" dt="2025-03-10T09:47:19.986" v="145" actId="14100"/>
          <ac:picMkLst>
            <pc:docMk/>
            <pc:sldMk cId="462669372" sldId="775"/>
            <ac:picMk id="7" creationId="{C04C76FB-547D-94E3-EFEA-8355BB6A68B9}"/>
          </ac:picMkLst>
        </pc:picChg>
        <pc:picChg chg="add mod">
          <ac:chgData name="Mrs S Bytheway" userId="29b7b8d0-66fc-4a0f-9903-88ac16cb6ff1" providerId="ADAL" clId="{7FB5E49C-B3A1-4918-94AC-E2FB46E680D3}" dt="2025-03-10T09:47:24.850" v="147" actId="14100"/>
          <ac:picMkLst>
            <pc:docMk/>
            <pc:sldMk cId="462669372" sldId="775"/>
            <ac:picMk id="9" creationId="{B91DF82E-F65B-EA99-7957-BF3BB119A6F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uk.indeed.com/career-advice/finding-a-job/types-of-nutritionists"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7 types of nutritionists (Plus salaries and duties) | Indeed.com UK</a:t>
            </a:r>
            <a:r>
              <a:rPr lang="en-GB" dirty="0"/>
              <a:t> – more information check our national careers service or indeed career guide UK</a:t>
            </a:r>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1529546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10/03/2025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10/03/2025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10/03/2025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10/03/2025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10/03/2025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10/03/2025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video" Target="https://www.youtube.com/embed/y3C3_a1aFhE?feature=oembed" TargetMode="External"/><Relationship Id="rId1" Type="http://schemas.openxmlformats.org/officeDocument/2006/relationships/video" Target="https://www.youtube.com/embed/2Xxyp6t-QHc?feature=oembed" TargetMode="Externa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notesSlide" Target="../notesSlides/notesSlide3.xml"/><Relationship Id="rId9"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098566" y="1471232"/>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Media Researcher</a:t>
            </a: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157709" y="0"/>
            <a:ext cx="4521366"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Media </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7" name="Picture 6">
            <a:extLst>
              <a:ext uri="{FF2B5EF4-FFF2-40B4-BE49-F238E27FC236}">
                <a16:creationId xmlns:a16="http://schemas.microsoft.com/office/drawing/2014/main" id="{A2E2C952-9271-9938-5075-77FC4E254894}"/>
              </a:ext>
            </a:extLst>
          </p:cNvPr>
          <p:cNvPicPr>
            <a:picLocks noChangeAspect="1"/>
          </p:cNvPicPr>
          <p:nvPr/>
        </p:nvPicPr>
        <p:blipFill>
          <a:blip r:embed="rId4"/>
          <a:stretch>
            <a:fillRect/>
          </a:stretch>
        </p:blipFill>
        <p:spPr>
          <a:xfrm>
            <a:off x="1098566" y="4063330"/>
            <a:ext cx="2521080" cy="1524078"/>
          </a:xfrm>
          <a:prstGeom prst="rect">
            <a:avLst/>
          </a:prstGeom>
        </p:spPr>
      </p:pic>
      <p:pic>
        <p:nvPicPr>
          <p:cNvPr id="9" name="Picture 8">
            <a:extLst>
              <a:ext uri="{FF2B5EF4-FFF2-40B4-BE49-F238E27FC236}">
                <a16:creationId xmlns:a16="http://schemas.microsoft.com/office/drawing/2014/main" id="{16A83C8A-E036-BF19-D50F-A255024E9487}"/>
              </a:ext>
            </a:extLst>
          </p:cNvPr>
          <p:cNvPicPr>
            <a:picLocks noChangeAspect="1"/>
          </p:cNvPicPr>
          <p:nvPr/>
        </p:nvPicPr>
        <p:blipFill>
          <a:blip r:embed="rId5"/>
          <a:stretch>
            <a:fillRect/>
          </a:stretch>
        </p:blipFill>
        <p:spPr>
          <a:xfrm>
            <a:off x="4363657" y="3606559"/>
            <a:ext cx="2476627" cy="1543129"/>
          </a:xfrm>
          <a:prstGeom prst="rect">
            <a:avLst/>
          </a:prstGeom>
        </p:spPr>
      </p:pic>
      <p:pic>
        <p:nvPicPr>
          <p:cNvPr id="14" name="Picture 13">
            <a:extLst>
              <a:ext uri="{FF2B5EF4-FFF2-40B4-BE49-F238E27FC236}">
                <a16:creationId xmlns:a16="http://schemas.microsoft.com/office/drawing/2014/main" id="{D1F8FDEF-1669-FE06-D324-C0941E301813}"/>
              </a:ext>
            </a:extLst>
          </p:cNvPr>
          <p:cNvPicPr>
            <a:picLocks noChangeAspect="1"/>
          </p:cNvPicPr>
          <p:nvPr/>
        </p:nvPicPr>
        <p:blipFill>
          <a:blip r:embed="rId6"/>
          <a:stretch>
            <a:fillRect/>
          </a:stretch>
        </p:blipFill>
        <p:spPr>
          <a:xfrm>
            <a:off x="7735887" y="4047013"/>
            <a:ext cx="2368672" cy="1543129"/>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oster of a group of people&#10;&#10;Description automatically generated">
            <a:extLst>
              <a:ext uri="{FF2B5EF4-FFF2-40B4-BE49-F238E27FC236}">
                <a16:creationId xmlns:a16="http://schemas.microsoft.com/office/drawing/2014/main" id="{F3E67C9C-3BA8-D834-3744-6D0D5876D289}"/>
              </a:ext>
            </a:extLst>
          </p:cNvPr>
          <p:cNvPicPr>
            <a:picLocks noChangeAspect="1"/>
          </p:cNvPicPr>
          <p:nvPr/>
        </p:nvPicPr>
        <p:blipFill>
          <a:blip r:embed="rId3"/>
          <a:stretch>
            <a:fillRect/>
          </a:stretch>
        </p:blipFill>
        <p:spPr>
          <a:xfrm>
            <a:off x="477012" y="457884"/>
            <a:ext cx="5738593" cy="5920056"/>
          </a:xfrm>
          <a:prstGeom prst="rect">
            <a:avLst/>
          </a:prstGeom>
        </p:spPr>
      </p:pic>
      <p:sp>
        <p:nvSpPr>
          <p:cNvPr id="3" name="TextBox 2">
            <a:extLst>
              <a:ext uri="{FF2B5EF4-FFF2-40B4-BE49-F238E27FC236}">
                <a16:creationId xmlns:a16="http://schemas.microsoft.com/office/drawing/2014/main" id="{055251A3-B79F-CCE6-6042-6AF9CD88C335}"/>
              </a:ext>
            </a:extLst>
          </p:cNvPr>
          <p:cNvSpPr txBox="1"/>
          <p:nvPr/>
        </p:nvSpPr>
        <p:spPr>
          <a:xfrm>
            <a:off x="6297332" y="623907"/>
            <a:ext cx="5335929"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ea typeface="+mn-lt"/>
                <a:cs typeface="+mn-lt"/>
              </a:rPr>
              <a:t>As a Media researcher, you'll source contacts and contributors for </a:t>
            </a:r>
            <a:r>
              <a:rPr lang="en-US" sz="1400" dirty="0" err="1">
                <a:latin typeface="Calibri"/>
                <a:ea typeface="+mn-lt"/>
                <a:cs typeface="+mn-lt"/>
              </a:rPr>
              <a:t>programmes</a:t>
            </a:r>
            <a:r>
              <a:rPr lang="en-US" sz="1400" dirty="0">
                <a:latin typeface="Calibri"/>
                <a:ea typeface="+mn-lt"/>
                <a:cs typeface="+mn-lt"/>
              </a:rPr>
              <a:t>, as well as supply your own ideas and work on location. Some media researchers also help with filming or sound recording.</a:t>
            </a:r>
            <a:endParaRPr lang="en-US" sz="1400" dirty="0">
              <a:latin typeface="Calibri"/>
              <a:ea typeface="Calibri"/>
              <a:cs typeface="Calibri"/>
            </a:endParaRPr>
          </a:p>
          <a:p>
            <a:r>
              <a:rPr lang="en-US" sz="1400" dirty="0">
                <a:latin typeface="Calibri"/>
                <a:ea typeface="+mn-lt"/>
                <a:cs typeface="+mn-lt"/>
              </a:rPr>
              <a:t>The work involves </a:t>
            </a:r>
            <a:r>
              <a:rPr lang="en-US" sz="1400" dirty="0" err="1">
                <a:latin typeface="Calibri"/>
                <a:ea typeface="+mn-lt"/>
                <a:cs typeface="+mn-lt"/>
              </a:rPr>
              <a:t>organising</a:t>
            </a:r>
            <a:r>
              <a:rPr lang="en-US" sz="1400" dirty="0">
                <a:latin typeface="Calibri"/>
                <a:ea typeface="+mn-lt"/>
                <a:cs typeface="+mn-lt"/>
              </a:rPr>
              <a:t>, planning and researching everything that will happen during a </a:t>
            </a:r>
            <a:r>
              <a:rPr lang="en-US" sz="1400" dirty="0" err="1">
                <a:latin typeface="Calibri"/>
                <a:ea typeface="+mn-lt"/>
                <a:cs typeface="+mn-lt"/>
              </a:rPr>
              <a:t>programme</a:t>
            </a:r>
            <a:r>
              <a:rPr lang="en-US" sz="1400" dirty="0">
                <a:latin typeface="Calibri"/>
                <a:ea typeface="+mn-lt"/>
                <a:cs typeface="+mn-lt"/>
              </a:rPr>
              <a:t>. This includes collecting and verifying information, such as who'll be interviewed, the location, if the film crew will fit, if the budget will stretch and so on. You're also responsible for fact-checking, writing briefs for presenters and ensuring that production adheres to the appropriate legislation.</a:t>
            </a:r>
            <a:endParaRPr lang="en-US" sz="1400" dirty="0">
              <a:latin typeface="Calibri"/>
              <a:ea typeface="Calibri"/>
              <a:cs typeface="Calibri"/>
            </a:endParaRPr>
          </a:p>
          <a:p>
            <a:endParaRPr lang="en-US" sz="1200" dirty="0">
              <a:solidFill>
                <a:srgbClr val="4F4F4F"/>
              </a:solidFill>
            </a:endParaRPr>
          </a:p>
        </p:txBody>
      </p:sp>
      <p:sp>
        <p:nvSpPr>
          <p:cNvPr id="8" name="TextBox 7">
            <a:extLst>
              <a:ext uri="{FF2B5EF4-FFF2-40B4-BE49-F238E27FC236}">
                <a16:creationId xmlns:a16="http://schemas.microsoft.com/office/drawing/2014/main" id="{1D1B7951-CBB6-85E0-BD6B-AF8E99314D7E}"/>
              </a:ext>
            </a:extLst>
          </p:cNvPr>
          <p:cNvSpPr txBox="1"/>
          <p:nvPr/>
        </p:nvSpPr>
        <p:spPr>
          <a:xfrm>
            <a:off x="6297332" y="4548503"/>
            <a:ext cx="5011838" cy="369332"/>
          </a:xfrm>
          <a:prstGeom prst="rect">
            <a:avLst/>
          </a:prstGeom>
          <a:noFill/>
        </p:spPr>
        <p:txBody>
          <a:bodyPr wrap="square" rtlCol="0">
            <a:spAutoFit/>
          </a:bodyPr>
          <a:lstStyle/>
          <a:p>
            <a:r>
              <a:rPr lang="en-GB" dirty="0"/>
              <a:t>Media Researcher Places to Work</a:t>
            </a:r>
          </a:p>
        </p:txBody>
      </p:sp>
      <p:sp>
        <p:nvSpPr>
          <p:cNvPr id="9" name="Oval 8">
            <a:extLst>
              <a:ext uri="{FF2B5EF4-FFF2-40B4-BE49-F238E27FC236}">
                <a16:creationId xmlns:a16="http://schemas.microsoft.com/office/drawing/2014/main" id="{0C47E3C8-465E-675F-985E-75F36F44E081}"/>
              </a:ext>
            </a:extLst>
          </p:cNvPr>
          <p:cNvSpPr/>
          <p:nvPr/>
        </p:nvSpPr>
        <p:spPr>
          <a:xfrm>
            <a:off x="6471472" y="3206339"/>
            <a:ext cx="1102411" cy="11616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Verbal communication </a:t>
            </a:r>
          </a:p>
        </p:txBody>
      </p:sp>
      <p:sp>
        <p:nvSpPr>
          <p:cNvPr id="12" name="TextBox 11">
            <a:extLst>
              <a:ext uri="{FF2B5EF4-FFF2-40B4-BE49-F238E27FC236}">
                <a16:creationId xmlns:a16="http://schemas.microsoft.com/office/drawing/2014/main" id="{E1091B72-21ED-AAFF-0601-36B875F059C9}"/>
              </a:ext>
            </a:extLst>
          </p:cNvPr>
          <p:cNvSpPr txBox="1"/>
          <p:nvPr/>
        </p:nvSpPr>
        <p:spPr>
          <a:xfrm>
            <a:off x="6297332" y="2677408"/>
            <a:ext cx="5011838" cy="369332"/>
          </a:xfrm>
          <a:prstGeom prst="rect">
            <a:avLst/>
          </a:prstGeom>
          <a:noFill/>
        </p:spPr>
        <p:txBody>
          <a:bodyPr wrap="square" rtlCol="0">
            <a:spAutoFit/>
          </a:bodyPr>
          <a:lstStyle/>
          <a:p>
            <a:r>
              <a:rPr lang="en-GB" dirty="0"/>
              <a:t>Top 3 skills</a:t>
            </a:r>
          </a:p>
        </p:txBody>
      </p:sp>
      <p:sp>
        <p:nvSpPr>
          <p:cNvPr id="13" name="Oval 12">
            <a:extLst>
              <a:ext uri="{FF2B5EF4-FFF2-40B4-BE49-F238E27FC236}">
                <a16:creationId xmlns:a16="http://schemas.microsoft.com/office/drawing/2014/main" id="{62E7EE35-ED98-2EC5-474C-4A96C0310D4A}"/>
              </a:ext>
            </a:extLst>
          </p:cNvPr>
          <p:cNvSpPr/>
          <p:nvPr/>
        </p:nvSpPr>
        <p:spPr>
          <a:xfrm>
            <a:off x="7948810" y="3227278"/>
            <a:ext cx="1102411" cy="11616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Investigate and Source Information</a:t>
            </a:r>
          </a:p>
        </p:txBody>
      </p:sp>
      <p:sp>
        <p:nvSpPr>
          <p:cNvPr id="14" name="Oval 13">
            <a:extLst>
              <a:ext uri="{FF2B5EF4-FFF2-40B4-BE49-F238E27FC236}">
                <a16:creationId xmlns:a16="http://schemas.microsoft.com/office/drawing/2014/main" id="{ABBACB16-527B-B8AE-3F71-42741420DA6A}"/>
              </a:ext>
            </a:extLst>
          </p:cNvPr>
          <p:cNvSpPr/>
          <p:nvPr/>
        </p:nvSpPr>
        <p:spPr>
          <a:xfrm>
            <a:off x="9528233" y="3206339"/>
            <a:ext cx="1102411" cy="11616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000" dirty="0"/>
              <a:t>Attention to detail</a:t>
            </a:r>
          </a:p>
        </p:txBody>
      </p:sp>
      <p:sp>
        <p:nvSpPr>
          <p:cNvPr id="15" name="TextBox 14">
            <a:extLst>
              <a:ext uri="{FF2B5EF4-FFF2-40B4-BE49-F238E27FC236}">
                <a16:creationId xmlns:a16="http://schemas.microsoft.com/office/drawing/2014/main" id="{FCA1B249-16A3-C454-84BA-E9D015D85EFD}"/>
              </a:ext>
            </a:extLst>
          </p:cNvPr>
          <p:cNvSpPr txBox="1"/>
          <p:nvPr/>
        </p:nvSpPr>
        <p:spPr>
          <a:xfrm>
            <a:off x="6378354" y="4955390"/>
            <a:ext cx="4849793" cy="1384995"/>
          </a:xfrm>
          <a:prstGeom prst="rect">
            <a:avLst/>
          </a:prstGeom>
          <a:noFill/>
        </p:spPr>
        <p:txBody>
          <a:bodyPr wrap="square" rtlCol="0">
            <a:spAutoFit/>
          </a:bodyPr>
          <a:lstStyle/>
          <a:p>
            <a:pPr algn="l"/>
            <a:r>
              <a:rPr lang="en-GB" sz="1200" b="0" i="0" dirty="0">
                <a:effectLst/>
                <a:latin typeface="Arial" panose="020B0604020202020204" pitchFamily="34" charset="0"/>
                <a:cs typeface="Arial" panose="020B0604020202020204" pitchFamily="34" charset="0"/>
              </a:rPr>
              <a:t>Here are some current job opportunities for media researchers in the UK:</a:t>
            </a:r>
          </a:p>
          <a:p>
            <a:pPr algn="l">
              <a:buFont typeface="+mj-lt"/>
              <a:buAutoNum type="arabicPeriod"/>
            </a:pPr>
            <a:r>
              <a:rPr lang="en-GB" sz="1200" b="1" dirty="0">
                <a:latin typeface="Arial" panose="020B0604020202020204" pitchFamily="34" charset="0"/>
                <a:cs typeface="Arial" panose="020B0604020202020204" pitchFamily="34" charset="0"/>
              </a:rPr>
              <a:t>Social Media Manager at MMR Research</a:t>
            </a:r>
            <a:r>
              <a:rPr lang="en-GB" sz="1200" dirty="0">
                <a:latin typeface="Arial" panose="020B0604020202020204" pitchFamily="34" charset="0"/>
                <a:cs typeface="Arial" panose="020B0604020202020204" pitchFamily="34" charset="0"/>
              </a:rPr>
              <a:t> - Nottingham</a:t>
            </a:r>
            <a:endParaRPr lang="en-GB" sz="1200" b="0" i="0" dirty="0">
              <a:effectLst/>
              <a:latin typeface="Arial" panose="020B0604020202020204" pitchFamily="34" charset="0"/>
              <a:cs typeface="Arial" panose="020B0604020202020204" pitchFamily="34" charset="0"/>
            </a:endParaRPr>
          </a:p>
          <a:p>
            <a:pPr algn="l">
              <a:buFont typeface="+mj-lt"/>
              <a:buAutoNum type="arabicPeriod"/>
            </a:pPr>
            <a:r>
              <a:rPr lang="en-GB" sz="1200" b="1" dirty="0">
                <a:latin typeface="Arial" panose="020B0604020202020204" pitchFamily="34" charset="0"/>
                <a:cs typeface="Arial" panose="020B0604020202020204" pitchFamily="34" charset="0"/>
              </a:rPr>
              <a:t>Media Search Analyst at TELUS Digital</a:t>
            </a:r>
            <a:r>
              <a:rPr lang="en-GB" sz="1200" dirty="0">
                <a:latin typeface="Arial" panose="020B0604020202020204" pitchFamily="34" charset="0"/>
                <a:cs typeface="Arial" panose="020B0604020202020204" pitchFamily="34" charset="0"/>
              </a:rPr>
              <a:t> - Remote</a:t>
            </a:r>
            <a:endParaRPr lang="en-GB" sz="1200" b="0" i="0" dirty="0">
              <a:effectLst/>
              <a:latin typeface="Arial" panose="020B0604020202020204" pitchFamily="34" charset="0"/>
              <a:cs typeface="Arial" panose="020B0604020202020204" pitchFamily="34" charset="0"/>
            </a:endParaRPr>
          </a:p>
          <a:p>
            <a:pPr algn="l">
              <a:buFont typeface="+mj-lt"/>
              <a:buAutoNum type="arabicPeriod"/>
            </a:pPr>
            <a:r>
              <a:rPr lang="en-GB" sz="1200" b="1" dirty="0">
                <a:latin typeface="Arial" panose="020B0604020202020204" pitchFamily="34" charset="0"/>
                <a:cs typeface="Arial" panose="020B0604020202020204" pitchFamily="34" charset="0"/>
              </a:rPr>
              <a:t>Social Researcher at Department for Culture, Media &amp; Sport</a:t>
            </a:r>
            <a:r>
              <a:rPr lang="en-GB" sz="1200" dirty="0">
                <a:latin typeface="Arial" panose="020B0604020202020204" pitchFamily="34" charset="0"/>
                <a:cs typeface="Arial" panose="020B0604020202020204" pitchFamily="34" charset="0"/>
              </a:rPr>
              <a:t> - Manchester</a:t>
            </a:r>
            <a:endParaRPr lang="en-GB" sz="1200" b="0" i="0" dirty="0">
              <a:effectLst/>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438" y="503545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6"/>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34605" y="5035456"/>
            <a:ext cx="785202" cy="785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2585323"/>
          </a:xfrm>
          <a:prstGeom prst="rect">
            <a:avLst/>
          </a:prstGeom>
          <a:noFill/>
        </p:spPr>
        <p:txBody>
          <a:bodyPr wrap="square" rtlCol="0">
            <a:spAutoFit/>
          </a:bodyPr>
          <a:lstStyle/>
          <a:p>
            <a:pPr marL="457200" indent="-457200">
              <a:buFont typeface="Arial" panose="020B0604020202020204" pitchFamily="34" charset="0"/>
              <a:buChar char="•"/>
            </a:pPr>
            <a:r>
              <a:rPr lang="en-GB" b="1" dirty="0"/>
              <a:t>What do you think to this career? Write one thing you like, love, or not sure of.</a:t>
            </a:r>
          </a:p>
          <a:p>
            <a:endParaRPr lang="en-GB" b="1" dirty="0"/>
          </a:p>
          <a:p>
            <a:pPr marL="457200" indent="-457200">
              <a:buFont typeface="Arial" panose="020B0604020202020204" pitchFamily="34" charset="0"/>
              <a:buChar char="•"/>
            </a:pPr>
            <a:r>
              <a:rPr lang="en-GB" b="1" dirty="0"/>
              <a:t>Have a discussion as a group or in pairs. Think of a reason why and share with the group.</a:t>
            </a:r>
          </a:p>
          <a:p>
            <a:pPr marL="457200" indent="-457200">
              <a:buFont typeface="Arial" panose="020B0604020202020204" pitchFamily="34" charset="0"/>
              <a:buChar char="•"/>
            </a:pPr>
            <a:endParaRPr lang="en-GB" b="1" dirty="0"/>
          </a:p>
          <a:p>
            <a:pPr marL="457200" indent="-457200">
              <a:buFont typeface="Arial" panose="020B0604020202020204" pitchFamily="34" charset="0"/>
              <a:buChar char="•"/>
            </a:pPr>
            <a:r>
              <a:rPr lang="en-GB" b="1"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477543"/>
            <a:ext cx="4374000" cy="369332"/>
          </a:xfrm>
          <a:prstGeom prst="rect">
            <a:avLst/>
          </a:prstGeom>
          <a:noFill/>
        </p:spPr>
        <p:txBody>
          <a:bodyPr wrap="square">
            <a:spAutoFit/>
          </a:bodyPr>
          <a:lstStyle/>
          <a:p>
            <a:r>
              <a:rPr lang="en-GB" b="1" dirty="0">
                <a:solidFill>
                  <a:srgbClr val="202122"/>
                </a:solidFill>
                <a:latin typeface="Calibri"/>
                <a:cs typeface="Calibri"/>
              </a:rPr>
              <a:t>What is it like to be a Media Researcher?</a:t>
            </a:r>
          </a:p>
        </p:txBody>
      </p:sp>
      <p:sp>
        <p:nvSpPr>
          <p:cNvPr id="5" name="Rectangle 4">
            <a:extLst>
              <a:ext uri="{FF2B5EF4-FFF2-40B4-BE49-F238E27FC236}">
                <a16:creationId xmlns:a16="http://schemas.microsoft.com/office/drawing/2014/main" id="{79C3537F-E011-12C3-5149-79399A507226}"/>
              </a:ext>
            </a:extLst>
          </p:cNvPr>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2">
            <a:extLst>
              <a:ext uri="{FF2B5EF4-FFF2-40B4-BE49-F238E27FC236}">
                <a16:creationId xmlns:a16="http://schemas.microsoft.com/office/drawing/2014/main" id="{41FBF0BA-BB89-2D9E-CE6A-CF798DD6CF06}"/>
              </a:ext>
            </a:extLst>
          </p:cNvPr>
          <p:cNvSpPr txBox="1">
            <a:spLocks/>
          </p:cNvSpPr>
          <p:nvPr/>
        </p:nvSpPr>
        <p:spPr>
          <a:xfrm>
            <a:off x="-157709" y="0"/>
            <a:ext cx="4521366"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Media </a:t>
            </a:r>
          </a:p>
        </p:txBody>
      </p:sp>
      <p:pic>
        <p:nvPicPr>
          <p:cNvPr id="7" name="Online Media 4" title="Job profile: TV Researcher in BBC Studios">
            <a:hlinkClick r:id="" action="ppaction://media"/>
            <a:extLst>
              <a:ext uri="{FF2B5EF4-FFF2-40B4-BE49-F238E27FC236}">
                <a16:creationId xmlns:a16="http://schemas.microsoft.com/office/drawing/2014/main" id="{C04C76FB-547D-94E3-EFEA-8355BB6A68B9}"/>
              </a:ext>
            </a:extLst>
          </p:cNvPr>
          <p:cNvPicPr>
            <a:picLocks noRot="1" noChangeAspect="1"/>
          </p:cNvPicPr>
          <p:nvPr>
            <a:videoFile r:link="rId1"/>
          </p:nvPr>
        </p:nvPicPr>
        <p:blipFill>
          <a:blip r:embed="rId8"/>
          <a:stretch>
            <a:fillRect/>
          </a:stretch>
        </p:blipFill>
        <p:spPr>
          <a:xfrm>
            <a:off x="7836061" y="2092788"/>
            <a:ext cx="3677348" cy="2164043"/>
          </a:xfrm>
          <a:prstGeom prst="rect">
            <a:avLst/>
          </a:prstGeom>
        </p:spPr>
      </p:pic>
      <p:pic>
        <p:nvPicPr>
          <p:cNvPr id="9" name="Online Media 5" title="Job profile: Junior Researcher in BBC Learning">
            <a:hlinkClick r:id="" action="ppaction://media"/>
            <a:extLst>
              <a:ext uri="{FF2B5EF4-FFF2-40B4-BE49-F238E27FC236}">
                <a16:creationId xmlns:a16="http://schemas.microsoft.com/office/drawing/2014/main" id="{B91DF82E-F65B-EA99-7957-BF3BB119A6F4}"/>
              </a:ext>
            </a:extLst>
          </p:cNvPr>
          <p:cNvPicPr>
            <a:picLocks noRot="1" noChangeAspect="1"/>
          </p:cNvPicPr>
          <p:nvPr>
            <a:videoFile r:link="rId2"/>
          </p:nvPr>
        </p:nvPicPr>
        <p:blipFill>
          <a:blip r:embed="rId9"/>
          <a:stretch>
            <a:fillRect/>
          </a:stretch>
        </p:blipFill>
        <p:spPr>
          <a:xfrm>
            <a:off x="7836061" y="4502744"/>
            <a:ext cx="3677348" cy="1892902"/>
          </a:xfrm>
          <a:prstGeom prst="rect">
            <a:avLst/>
          </a:prstGeom>
        </p:spPr>
      </p:pic>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customXml/itemProps2.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872</TotalTime>
  <Words>283</Words>
  <Application>Microsoft Office PowerPoint</Application>
  <PresentationFormat>Widescreen</PresentationFormat>
  <Paragraphs>27</Paragraphs>
  <Slides>3</Slides>
  <Notes>3</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Mrs S Bytheway</cp:lastModifiedBy>
  <cp:revision>73</cp:revision>
  <dcterms:created xsi:type="dcterms:W3CDTF">2022-04-22T12:25:31Z</dcterms:created>
  <dcterms:modified xsi:type="dcterms:W3CDTF">2025-03-10T09:56:26Z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