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4"/>
  </p:sldMasterIdLst>
  <p:notesMasterIdLst>
    <p:notesMasterId r:id="rId8"/>
  </p:notesMasterIdLst>
  <p:sldIdLst>
    <p:sldId id="769" r:id="rId5"/>
    <p:sldId id="284" r:id="rId6"/>
    <p:sldId id="775"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813" autoAdjust="0"/>
  </p:normalViewPr>
  <p:slideViewPr>
    <p:cSldViewPr snapToGrid="0">
      <p:cViewPr varScale="1">
        <p:scale>
          <a:sx n="55" d="100"/>
          <a:sy n="55" d="100"/>
        </p:scale>
        <p:origin x="1072"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S Bytheway" userId="29b7b8d0-66fc-4a0f-9903-88ac16cb6ff1" providerId="ADAL" clId="{CB4DDE50-6BE5-4EE2-B184-08EE185BF2DC}"/>
    <pc:docChg chg="modSld">
      <pc:chgData name="Mrs S Bytheway" userId="29b7b8d0-66fc-4a0f-9903-88ac16cb6ff1" providerId="ADAL" clId="{CB4DDE50-6BE5-4EE2-B184-08EE185BF2DC}" dt="2025-03-25T08:12:16.550" v="0" actId="14100"/>
      <pc:docMkLst>
        <pc:docMk/>
      </pc:docMkLst>
      <pc:sldChg chg="modSp mod">
        <pc:chgData name="Mrs S Bytheway" userId="29b7b8d0-66fc-4a0f-9903-88ac16cb6ff1" providerId="ADAL" clId="{CB4DDE50-6BE5-4EE2-B184-08EE185BF2DC}" dt="2025-03-25T08:12:16.550" v="0" actId="14100"/>
        <pc:sldMkLst>
          <pc:docMk/>
          <pc:sldMk cId="2280617263" sldId="284"/>
        </pc:sldMkLst>
        <pc:picChg chg="mod">
          <ac:chgData name="Mrs S Bytheway" userId="29b7b8d0-66fc-4a0f-9903-88ac16cb6ff1" providerId="ADAL" clId="{CB4DDE50-6BE5-4EE2-B184-08EE185BF2DC}" dt="2025-03-25T08:12:16.550" v="0" actId="14100"/>
          <ac:picMkLst>
            <pc:docMk/>
            <pc:sldMk cId="2280617263" sldId="284"/>
            <ac:picMk id="4" creationId="{A0EE145E-36D3-5D2F-9A62-41DCE259D07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3/25/2025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1</a:t>
            </a:fld>
            <a:endParaRPr lang="en-GB"/>
          </a:p>
        </p:txBody>
      </p:sp>
    </p:spTree>
    <p:extLst>
      <p:ext uri="{BB962C8B-B14F-4D97-AF65-F5344CB8AC3E}">
        <p14:creationId xmlns:p14="http://schemas.microsoft.com/office/powerpoint/2010/main" val="532014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1529546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2789736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987559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333009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9B58E5-8281-4B36-8B58-1B895D37686D}" type="datetimeFigureOut">
              <a:rPr lang="en-GB" smtClean="0"/>
              <a:t>25/03/2025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085061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9B58E5-8281-4B36-8B58-1B895D37686D}" type="datetimeFigureOut">
              <a:rPr lang="en-GB" smtClean="0"/>
              <a:t>25/03/2025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381948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9B58E5-8281-4B36-8B58-1B895D37686D}" type="datetimeFigureOut">
              <a:rPr lang="en-GB" smtClean="0"/>
              <a:t>25/03/2025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4286603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9B58E5-8281-4B36-8B58-1B895D37686D}" type="datetimeFigureOut">
              <a:rPr lang="en-GB" smtClean="0"/>
              <a:t>25/03/2025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875009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9B58E5-8281-4B36-8B58-1B895D37686D}" type="datetimeFigureOut">
              <a:rPr lang="en-GB" smtClean="0"/>
              <a:t>25/03/2025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17791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25/03/2025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799885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25/03/2025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41552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39146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25/03/2025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6562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25/03/2025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3209548525"/>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video" Target="https://www.youtube.com/embed/09qmUahoQQk?feature=oembed" TargetMode="Externa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924547E9-8FE1-E790-7759-AF4DAE7FDE58}"/>
              </a:ext>
            </a:extLst>
          </p:cNvPr>
          <p:cNvSpPr txBox="1"/>
          <p:nvPr/>
        </p:nvSpPr>
        <p:spPr>
          <a:xfrm>
            <a:off x="1147912" y="1214699"/>
            <a:ext cx="923658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4472C4"/>
                </a:solidFill>
                <a:effectLst/>
                <a:uLnTx/>
                <a:uFillTx/>
                <a:latin typeface="Calibri Light"/>
                <a:ea typeface="+mn-ea"/>
                <a:cs typeface="+mn-cs"/>
              </a:rPr>
              <a:t>Career of the Week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1" dirty="0">
                <a:solidFill>
                  <a:srgbClr val="4472C4"/>
                </a:solidFill>
                <a:latin typeface="Calibri Light"/>
              </a:rPr>
              <a:t>Botanist</a:t>
            </a:r>
            <a:endParaRPr kumimoji="0" lang="en-GB" sz="4000" b="1" i="0" u="none" strike="noStrike" kern="1200" cap="none" spc="0" normalizeH="0" baseline="0" noProof="0" dirty="0">
              <a:ln>
                <a:noFill/>
              </a:ln>
              <a:solidFill>
                <a:srgbClr val="4472C4"/>
              </a:solidFill>
              <a:effectLst/>
              <a:uLnTx/>
              <a:uFillTx/>
              <a:latin typeface="Calibri Light"/>
              <a:ea typeface="+mn-ea"/>
              <a:cs typeface="+mn-cs"/>
            </a:endParaRPr>
          </a:p>
        </p:txBody>
      </p:sp>
      <p:sp>
        <p:nvSpPr>
          <p:cNvPr id="2" name="Title 12">
            <a:extLst>
              <a:ext uri="{FF2B5EF4-FFF2-40B4-BE49-F238E27FC236}">
                <a16:creationId xmlns:a16="http://schemas.microsoft.com/office/drawing/2014/main" id="{8407D9E1-3BA7-33A1-277B-9C535197D91A}"/>
              </a:ext>
            </a:extLst>
          </p:cNvPr>
          <p:cNvSpPr txBox="1">
            <a:spLocks/>
          </p:cNvSpPr>
          <p:nvPr/>
        </p:nvSpPr>
        <p:spPr>
          <a:xfrm>
            <a:off x="-471770" y="16372"/>
            <a:ext cx="12005288"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Agriculture &amp; Environmental Conservation </a:t>
            </a:r>
          </a:p>
        </p:txBody>
      </p:sp>
      <p:pic>
        <p:nvPicPr>
          <p:cNvPr id="10" name="Picture 9">
            <a:extLst>
              <a:ext uri="{FF2B5EF4-FFF2-40B4-BE49-F238E27FC236}">
                <a16:creationId xmlns:a16="http://schemas.microsoft.com/office/drawing/2014/main" id="{2E0D79C3-D718-B76F-878F-6324817D70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17299" y="1115150"/>
            <a:ext cx="1274701" cy="1205330"/>
          </a:xfrm>
          <a:prstGeom prst="rect">
            <a:avLst/>
          </a:prstGeom>
        </p:spPr>
      </p:pic>
      <p:pic>
        <p:nvPicPr>
          <p:cNvPr id="5" name="Picture 4">
            <a:extLst>
              <a:ext uri="{FF2B5EF4-FFF2-40B4-BE49-F238E27FC236}">
                <a16:creationId xmlns:a16="http://schemas.microsoft.com/office/drawing/2014/main" id="{DDC8E6A6-4300-FFEB-EC83-3A89A072B611}"/>
              </a:ext>
            </a:extLst>
          </p:cNvPr>
          <p:cNvPicPr>
            <a:picLocks noChangeAspect="1"/>
          </p:cNvPicPr>
          <p:nvPr/>
        </p:nvPicPr>
        <p:blipFill>
          <a:blip r:embed="rId4"/>
          <a:stretch>
            <a:fillRect/>
          </a:stretch>
        </p:blipFill>
        <p:spPr>
          <a:xfrm>
            <a:off x="8005427" y="3147769"/>
            <a:ext cx="3371445" cy="2004642"/>
          </a:xfrm>
          <a:prstGeom prst="rect">
            <a:avLst/>
          </a:prstGeom>
        </p:spPr>
      </p:pic>
      <p:pic>
        <p:nvPicPr>
          <p:cNvPr id="11" name="Picture 10">
            <a:extLst>
              <a:ext uri="{FF2B5EF4-FFF2-40B4-BE49-F238E27FC236}">
                <a16:creationId xmlns:a16="http://schemas.microsoft.com/office/drawing/2014/main" id="{FF87EE60-8258-8374-A8F9-A9C970F2B5D1}"/>
              </a:ext>
            </a:extLst>
          </p:cNvPr>
          <p:cNvPicPr>
            <a:picLocks noChangeAspect="1"/>
          </p:cNvPicPr>
          <p:nvPr/>
        </p:nvPicPr>
        <p:blipFill>
          <a:blip r:embed="rId5"/>
          <a:stretch>
            <a:fillRect/>
          </a:stretch>
        </p:blipFill>
        <p:spPr>
          <a:xfrm>
            <a:off x="186712" y="2974249"/>
            <a:ext cx="3340272" cy="2178162"/>
          </a:xfrm>
          <a:prstGeom prst="rect">
            <a:avLst/>
          </a:prstGeom>
        </p:spPr>
      </p:pic>
      <p:pic>
        <p:nvPicPr>
          <p:cNvPr id="13" name="Picture 12">
            <a:extLst>
              <a:ext uri="{FF2B5EF4-FFF2-40B4-BE49-F238E27FC236}">
                <a16:creationId xmlns:a16="http://schemas.microsoft.com/office/drawing/2014/main" id="{A99A9C8F-73DF-E7F4-3C7A-E86835CC5886}"/>
              </a:ext>
            </a:extLst>
          </p:cNvPr>
          <p:cNvPicPr>
            <a:picLocks noChangeAspect="1"/>
          </p:cNvPicPr>
          <p:nvPr/>
        </p:nvPicPr>
        <p:blipFill>
          <a:blip r:embed="rId6"/>
          <a:stretch>
            <a:fillRect/>
          </a:stretch>
        </p:blipFill>
        <p:spPr>
          <a:xfrm>
            <a:off x="3962713" y="3779278"/>
            <a:ext cx="3606985" cy="2216264"/>
          </a:xfrm>
          <a:prstGeom prst="rect">
            <a:avLst/>
          </a:prstGeom>
        </p:spPr>
      </p:pic>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eaf with text and pictures&#10;&#10;Description automatically generated">
            <a:extLst>
              <a:ext uri="{FF2B5EF4-FFF2-40B4-BE49-F238E27FC236}">
                <a16:creationId xmlns:a16="http://schemas.microsoft.com/office/drawing/2014/main" id="{A0EE145E-36D3-5D2F-9A62-41DCE259D07D}"/>
              </a:ext>
            </a:extLst>
          </p:cNvPr>
          <p:cNvPicPr>
            <a:picLocks noChangeAspect="1"/>
          </p:cNvPicPr>
          <p:nvPr/>
        </p:nvPicPr>
        <p:blipFill>
          <a:blip r:embed="rId3"/>
          <a:stretch>
            <a:fillRect/>
          </a:stretch>
        </p:blipFill>
        <p:spPr>
          <a:xfrm>
            <a:off x="477012" y="480060"/>
            <a:ext cx="5136710" cy="5897880"/>
          </a:xfrm>
          <a:prstGeom prst="rect">
            <a:avLst/>
          </a:prstGeom>
        </p:spPr>
      </p:pic>
      <p:sp>
        <p:nvSpPr>
          <p:cNvPr id="5" name="TextBox 4">
            <a:extLst>
              <a:ext uri="{FF2B5EF4-FFF2-40B4-BE49-F238E27FC236}">
                <a16:creationId xmlns:a16="http://schemas.microsoft.com/office/drawing/2014/main" id="{DF5F1F18-E57E-519F-B432-3FCB8DA5C119}"/>
              </a:ext>
            </a:extLst>
          </p:cNvPr>
          <p:cNvSpPr txBox="1"/>
          <p:nvPr/>
        </p:nvSpPr>
        <p:spPr>
          <a:xfrm>
            <a:off x="5895373" y="645602"/>
            <a:ext cx="5305738"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rgbClr val="202124"/>
                </a:solidFill>
                <a:latin typeface="Calibri"/>
                <a:ea typeface="+mn-lt"/>
                <a:cs typeface="+mn-lt"/>
              </a:rPr>
              <a:t>Botanists, or Plant Biologists, </a:t>
            </a:r>
            <a:r>
              <a:rPr lang="en-US" sz="1600" dirty="0">
                <a:solidFill>
                  <a:srgbClr val="040C28"/>
                </a:solidFill>
                <a:latin typeface="Calibri"/>
                <a:ea typeface="+mn-lt"/>
                <a:cs typeface="+mn-lt"/>
              </a:rPr>
              <a:t>study all forms of plant life, including fungi and algae, in the laboratory or in their natural environment</a:t>
            </a:r>
            <a:r>
              <a:rPr lang="en-US" sz="1600" dirty="0">
                <a:solidFill>
                  <a:srgbClr val="202124"/>
                </a:solidFill>
                <a:latin typeface="Calibri"/>
                <a:ea typeface="+mn-lt"/>
                <a:cs typeface="+mn-lt"/>
              </a:rPr>
              <a:t>. They work for a wide range of industries including agriculture, environmental conservation, forestry, pharmaceuticals and food science.</a:t>
            </a:r>
          </a:p>
          <a:p>
            <a:endParaRPr lang="en-US" sz="1600" dirty="0">
              <a:solidFill>
                <a:srgbClr val="202124"/>
              </a:solidFill>
              <a:latin typeface="Calibri"/>
              <a:ea typeface="+mn-lt"/>
              <a:cs typeface="+mn-lt"/>
            </a:endParaRPr>
          </a:p>
          <a:p>
            <a:r>
              <a:rPr lang="en-US" sz="1600" dirty="0">
                <a:solidFill>
                  <a:srgbClr val="333333"/>
                </a:solidFill>
                <a:latin typeface="Calibri"/>
                <a:ea typeface="+mn-lt"/>
                <a:cs typeface="+mn-lt"/>
              </a:rPr>
              <a:t>Because the field is so broad, there are many kinds of plant biologists and many different career and study opportunities available. Botanists interested in ecology study interactions of plants with other organisms and the environment. Other field botanists search to find new species or do experiments to discover how plants grow under different conditions. Some botanists study the structure of plants. They may work in the field, concentrating on the pattern of the whole plant. </a:t>
            </a:r>
            <a:endParaRPr lang="en-US" sz="1600" dirty="0">
              <a:solidFill>
                <a:srgbClr val="333333"/>
              </a:solidFill>
              <a:latin typeface="Calibri"/>
            </a:endParaRPr>
          </a:p>
        </p:txBody>
      </p:sp>
      <p:pic>
        <p:nvPicPr>
          <p:cNvPr id="6" name="Picture 5" descr="Girl botanist studying plant kid doing botany Vector Image">
            <a:extLst>
              <a:ext uri="{FF2B5EF4-FFF2-40B4-BE49-F238E27FC236}">
                <a16:creationId xmlns:a16="http://schemas.microsoft.com/office/drawing/2014/main" id="{991E0DBF-0E74-4514-9529-DED81243BAB7}"/>
              </a:ext>
            </a:extLst>
          </p:cNvPr>
          <p:cNvPicPr>
            <a:picLocks noChangeAspect="1"/>
          </p:cNvPicPr>
          <p:nvPr/>
        </p:nvPicPr>
        <p:blipFill rotWithShape="1">
          <a:blip r:embed="rId4"/>
          <a:srcRect l="6857" t="529" r="8000" b="12698"/>
          <a:stretch/>
        </p:blipFill>
        <p:spPr>
          <a:xfrm>
            <a:off x="6090734" y="4528083"/>
            <a:ext cx="1365213" cy="1506805"/>
          </a:xfrm>
          <a:prstGeom prst="rect">
            <a:avLst/>
          </a:prstGeom>
        </p:spPr>
      </p:pic>
      <p:pic>
        <p:nvPicPr>
          <p:cNvPr id="17" name="Picture 16">
            <a:extLst>
              <a:ext uri="{FF2B5EF4-FFF2-40B4-BE49-F238E27FC236}">
                <a16:creationId xmlns:a16="http://schemas.microsoft.com/office/drawing/2014/main" id="{228C4C75-D8CF-46AD-376B-84BFA246491C}"/>
              </a:ext>
            </a:extLst>
          </p:cNvPr>
          <p:cNvPicPr>
            <a:picLocks noChangeAspect="1"/>
          </p:cNvPicPr>
          <p:nvPr/>
        </p:nvPicPr>
        <p:blipFill>
          <a:blip r:embed="rId5"/>
          <a:stretch>
            <a:fillRect/>
          </a:stretch>
        </p:blipFill>
        <p:spPr>
          <a:xfrm>
            <a:off x="8507393" y="4665092"/>
            <a:ext cx="2017121" cy="1413243"/>
          </a:xfrm>
          <a:prstGeom prst="rect">
            <a:avLst/>
          </a:prstGeom>
        </p:spPr>
      </p:pic>
    </p:spTree>
    <p:extLst>
      <p:ext uri="{BB962C8B-B14F-4D97-AF65-F5344CB8AC3E}">
        <p14:creationId xmlns:p14="http://schemas.microsoft.com/office/powerpoint/2010/main" val="2280617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84E722AC-0BBF-4751-7FC2-7511B7721503}"/>
              </a:ext>
            </a:extLst>
          </p:cNvPr>
          <p:cNvSpPr txBox="1"/>
          <p:nvPr/>
        </p:nvSpPr>
        <p:spPr>
          <a:xfrm>
            <a:off x="89209" y="1166977"/>
            <a:ext cx="3418631" cy="646331"/>
          </a:xfrm>
          <a:prstGeom prst="rect">
            <a:avLst/>
          </a:prstGeom>
          <a:noFill/>
        </p:spPr>
        <p:txBody>
          <a:bodyPr wrap="square" rtlCol="0">
            <a:spAutoFit/>
          </a:bodyPr>
          <a:lstStyle/>
          <a:p>
            <a:pPr algn="ctr"/>
            <a:r>
              <a:rPr lang="en-GB" sz="3600" b="1" dirty="0"/>
              <a:t>Watch &amp; Discuss </a:t>
            </a:r>
          </a:p>
        </p:txBody>
      </p:sp>
      <p:pic>
        <p:nvPicPr>
          <p:cNvPr id="13" name="Picture 2" descr="Thumbs Up No Background">
            <a:extLst>
              <a:ext uri="{FF2B5EF4-FFF2-40B4-BE49-F238E27FC236}">
                <a16:creationId xmlns:a16="http://schemas.microsoft.com/office/drawing/2014/main" id="{EE597F09-33AC-8FDC-6397-7F1937B27E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438" y="5035456"/>
            <a:ext cx="823487" cy="82348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8D155D81-2AD5-77FF-92E0-DED3DF3ABA6B}"/>
              </a:ext>
            </a:extLst>
          </p:cNvPr>
          <p:cNvPicPr>
            <a:picLocks noChangeAspect="1"/>
          </p:cNvPicPr>
          <p:nvPr/>
        </p:nvPicPr>
        <p:blipFill>
          <a:blip r:embed="rId5"/>
          <a:stretch>
            <a:fillRect/>
          </a:stretch>
        </p:blipFill>
        <p:spPr>
          <a:xfrm>
            <a:off x="2396504" y="4997170"/>
            <a:ext cx="1026938" cy="823488"/>
          </a:xfrm>
          <a:prstGeom prst="rect">
            <a:avLst/>
          </a:prstGeom>
        </p:spPr>
      </p:pic>
      <p:pic>
        <p:nvPicPr>
          <p:cNvPr id="15" name="Picture 4" descr="Thumbs down emoji clipart. Free download transparent .PNG | Creazilla">
            <a:extLst>
              <a:ext uri="{FF2B5EF4-FFF2-40B4-BE49-F238E27FC236}">
                <a16:creationId xmlns:a16="http://schemas.microsoft.com/office/drawing/2014/main" id="{81846057-CDC0-A482-4A67-F82C0E61B3B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34605" y="5035456"/>
            <a:ext cx="785202" cy="785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20CF118-9014-348D-AA7D-B709326501AB}"/>
              </a:ext>
            </a:extLst>
          </p:cNvPr>
          <p:cNvSpPr txBox="1"/>
          <p:nvPr/>
        </p:nvSpPr>
        <p:spPr>
          <a:xfrm>
            <a:off x="246938" y="1993221"/>
            <a:ext cx="5272869" cy="2585323"/>
          </a:xfrm>
          <a:prstGeom prst="rect">
            <a:avLst/>
          </a:prstGeom>
          <a:noFill/>
        </p:spPr>
        <p:txBody>
          <a:bodyPr wrap="square" rtlCol="0">
            <a:spAutoFit/>
          </a:bodyPr>
          <a:lstStyle/>
          <a:p>
            <a:pPr marL="457200" indent="-457200">
              <a:buFont typeface="Arial" panose="020B0604020202020204" pitchFamily="34" charset="0"/>
              <a:buChar char="•"/>
            </a:pPr>
            <a:r>
              <a:rPr lang="en-GB" dirty="0"/>
              <a:t>What do you think to this career? Write one thing you like, love, or not sure of.</a:t>
            </a:r>
          </a:p>
          <a:p>
            <a:endParaRPr lang="en-GB" dirty="0"/>
          </a:p>
          <a:p>
            <a:pPr marL="457200" indent="-457200">
              <a:buFont typeface="Arial" panose="020B0604020202020204" pitchFamily="34" charset="0"/>
              <a:buChar char="•"/>
            </a:pPr>
            <a:r>
              <a:rPr lang="en-GB" dirty="0"/>
              <a:t>Have a discussion as a group or in pairs. Think of a reason why and share with the group.</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r>
              <a:rPr lang="en-GB" dirty="0"/>
              <a:t>What could be your post 16 options be, to make a further step towards this career?</a:t>
            </a:r>
          </a:p>
          <a:p>
            <a:endParaRPr lang="en-GB" dirty="0"/>
          </a:p>
        </p:txBody>
      </p:sp>
      <p:sp>
        <p:nvSpPr>
          <p:cNvPr id="4" name="Title 12">
            <a:extLst>
              <a:ext uri="{FF2B5EF4-FFF2-40B4-BE49-F238E27FC236}">
                <a16:creationId xmlns:a16="http://schemas.microsoft.com/office/drawing/2014/main" id="{79886D1B-EFFC-64B8-AB4B-98934F9AE6D1}"/>
              </a:ext>
            </a:extLst>
          </p:cNvPr>
          <p:cNvSpPr txBox="1">
            <a:spLocks/>
          </p:cNvSpPr>
          <p:nvPr/>
        </p:nvSpPr>
        <p:spPr>
          <a:xfrm>
            <a:off x="-383150" y="0"/>
            <a:ext cx="6746488"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The Rail Industry </a:t>
            </a:r>
          </a:p>
        </p:txBody>
      </p:sp>
      <p:sp>
        <p:nvSpPr>
          <p:cNvPr id="6" name="TextBox 5">
            <a:extLst>
              <a:ext uri="{FF2B5EF4-FFF2-40B4-BE49-F238E27FC236}">
                <a16:creationId xmlns:a16="http://schemas.microsoft.com/office/drawing/2014/main" id="{957BA46E-EA36-A1D6-07C2-5D20C958963E}"/>
              </a:ext>
            </a:extLst>
          </p:cNvPr>
          <p:cNvSpPr txBox="1"/>
          <p:nvPr/>
        </p:nvSpPr>
        <p:spPr>
          <a:xfrm>
            <a:off x="6580512" y="1477543"/>
            <a:ext cx="4374000" cy="369332"/>
          </a:xfrm>
          <a:prstGeom prst="rect">
            <a:avLst/>
          </a:prstGeom>
          <a:noFill/>
        </p:spPr>
        <p:txBody>
          <a:bodyPr wrap="square">
            <a:spAutoFit/>
          </a:bodyPr>
          <a:lstStyle/>
          <a:p>
            <a:r>
              <a:rPr lang="en-GB" b="1" dirty="0">
                <a:solidFill>
                  <a:srgbClr val="202122"/>
                </a:solidFill>
                <a:latin typeface="Calibri"/>
                <a:cs typeface="Calibri"/>
              </a:rPr>
              <a:t>What is it like to be a Botanist?</a:t>
            </a:r>
          </a:p>
        </p:txBody>
      </p:sp>
      <p:sp>
        <p:nvSpPr>
          <p:cNvPr id="5" name="Rectangle 4">
            <a:extLst>
              <a:ext uri="{FF2B5EF4-FFF2-40B4-BE49-F238E27FC236}">
                <a16:creationId xmlns:a16="http://schemas.microsoft.com/office/drawing/2014/main" id="{79C3537F-E011-12C3-5149-79399A507226}"/>
              </a:ext>
            </a:extLst>
          </p:cNvPr>
          <p:cNvSpPr/>
          <p:nvPr/>
        </p:nvSpPr>
        <p:spPr>
          <a:xfrm rot="5400000">
            <a:off x="5619949"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itle 12">
            <a:extLst>
              <a:ext uri="{FF2B5EF4-FFF2-40B4-BE49-F238E27FC236}">
                <a16:creationId xmlns:a16="http://schemas.microsoft.com/office/drawing/2014/main" id="{4145D5C6-BEED-06D8-595E-5E2D324F23F9}"/>
              </a:ext>
            </a:extLst>
          </p:cNvPr>
          <p:cNvSpPr txBox="1">
            <a:spLocks/>
          </p:cNvSpPr>
          <p:nvPr/>
        </p:nvSpPr>
        <p:spPr>
          <a:xfrm>
            <a:off x="-216568" y="5113"/>
            <a:ext cx="11171080"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Agriculture &amp; Environmental Conservation </a:t>
            </a:r>
          </a:p>
        </p:txBody>
      </p:sp>
      <p:pic>
        <p:nvPicPr>
          <p:cNvPr id="10" name="Online Media 8" title="I Can Be Anything I Want to Be A to Z: Botanist">
            <a:hlinkClick r:id="" action="ppaction://media"/>
            <a:extLst>
              <a:ext uri="{FF2B5EF4-FFF2-40B4-BE49-F238E27FC236}">
                <a16:creationId xmlns:a16="http://schemas.microsoft.com/office/drawing/2014/main" id="{F16652CE-88CF-42A3-9163-1274B1BD5036}"/>
              </a:ext>
            </a:extLst>
          </p:cNvPr>
          <p:cNvPicPr>
            <a:picLocks noRot="1" noChangeAspect="1"/>
          </p:cNvPicPr>
          <p:nvPr>
            <a:videoFile r:link="rId1"/>
          </p:nvPr>
        </p:nvPicPr>
        <p:blipFill>
          <a:blip r:embed="rId7"/>
          <a:stretch>
            <a:fillRect/>
          </a:stretch>
        </p:blipFill>
        <p:spPr>
          <a:xfrm>
            <a:off x="6580512" y="2092868"/>
            <a:ext cx="5325712" cy="3039588"/>
          </a:xfrm>
          <a:prstGeom prst="rect">
            <a:avLst/>
          </a:prstGeom>
        </p:spPr>
      </p:pic>
    </p:spTree>
    <p:extLst>
      <p:ext uri="{BB962C8B-B14F-4D97-AF65-F5344CB8AC3E}">
        <p14:creationId xmlns:p14="http://schemas.microsoft.com/office/powerpoint/2010/main" val="4626693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8" ma:contentTypeDescription="Create a new document." ma:contentTypeScope="" ma:versionID="866bf652da2712fe09f4701b5dc8937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8a42b4df73f26f25cd8de4efbbf23e20"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Props1.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2.xml><?xml version="1.0" encoding="utf-8"?>
<ds:datastoreItem xmlns:ds="http://schemas.openxmlformats.org/officeDocument/2006/customXml" ds:itemID="{529E73D9-DE49-42A9-988C-08F0AC253BE4}"/>
</file>

<file path=customXml/itemProps3.xml><?xml version="1.0" encoding="utf-8"?>
<ds:datastoreItem xmlns:ds="http://schemas.openxmlformats.org/officeDocument/2006/customXml" ds:itemID="{D13CAD8C-F883-4306-9183-83A54CB47D3E}">
  <ds:schemaRefs>
    <ds:schemaRef ds:uri="http://schemas.microsoft.com/office/infopath/2007/PartnerControls"/>
    <ds:schemaRef ds:uri="http://purl.org/dc/elements/1.1/"/>
    <ds:schemaRef ds:uri="http://schemas.microsoft.com/office/2006/metadata/properties"/>
    <ds:schemaRef ds:uri="88bc13ec-fdbf-41cc-8767-012b757b2b13"/>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 ds:uri="8f915fe7-b4c2-48f4-b98f-cb5ed08bf7c2"/>
    <ds:schemaRef ds:uri="5f05f450-3675-4dbf-b3ff-a073c96c80a5"/>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885</TotalTime>
  <Words>227</Words>
  <Application>Microsoft Office PowerPoint</Application>
  <PresentationFormat>Widescreen</PresentationFormat>
  <Paragraphs>18</Paragraphs>
  <Slides>3</Slides>
  <Notes>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Mrs S Bytheway</cp:lastModifiedBy>
  <cp:revision>74</cp:revision>
  <dcterms:created xsi:type="dcterms:W3CDTF">2022-04-22T12:25:31Z</dcterms:created>
  <dcterms:modified xsi:type="dcterms:W3CDTF">2025-03-25T08:12:19Z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0x0101008F2CEFD9DCFF9D48AC00BF1F09E77AC1</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