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notesMasterIdLst>
    <p:notesMasterId r:id="rId8"/>
  </p:notesMasterIdLst>
  <p:sldIdLst>
    <p:sldId id="769" r:id="rId5"/>
    <p:sldId id="592" r:id="rId6"/>
    <p:sldId id="593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C4ADCD-2421-4697-A938-7B978495A8B3}" v="2" dt="2024-07-09T14:50:05.4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532" autoAdjust="0"/>
  </p:normalViewPr>
  <p:slideViewPr>
    <p:cSldViewPr snapToGrid="0">
      <p:cViewPr varScale="1">
        <p:scale>
          <a:sx n="44" d="100"/>
          <a:sy n="44" d="100"/>
        </p:scale>
        <p:origin x="150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12C4ADCD-2421-4697-A938-7B978495A8B3}"/>
    <pc:docChg chg="addSld delSld modSld">
      <pc:chgData name="S Bytheway" userId="29b7b8d0-66fc-4a0f-9903-88ac16cb6ff1" providerId="ADAL" clId="{12C4ADCD-2421-4697-A938-7B978495A8B3}" dt="2024-07-09T14:51:38.174" v="54" actId="20577"/>
      <pc:docMkLst>
        <pc:docMk/>
      </pc:docMkLst>
      <pc:sldChg chg="del">
        <pc:chgData name="S Bytheway" userId="29b7b8d0-66fc-4a0f-9903-88ac16cb6ff1" providerId="ADAL" clId="{12C4ADCD-2421-4697-A938-7B978495A8B3}" dt="2024-07-09T14:49:38.989" v="20" actId="47"/>
        <pc:sldMkLst>
          <pc:docMk/>
          <pc:sldMk cId="3215939159" sldId="271"/>
        </pc:sldMkLst>
      </pc:sldChg>
      <pc:sldChg chg="add modNotesTx">
        <pc:chgData name="S Bytheway" userId="29b7b8d0-66fc-4a0f-9903-88ac16cb6ff1" providerId="ADAL" clId="{12C4ADCD-2421-4697-A938-7B978495A8B3}" dt="2024-07-09T14:51:38.174" v="54" actId="20577"/>
        <pc:sldMkLst>
          <pc:docMk/>
          <pc:sldMk cId="425713667" sldId="592"/>
        </pc:sldMkLst>
      </pc:sldChg>
      <pc:sldChg chg="modSp add del mod">
        <pc:chgData name="S Bytheway" userId="29b7b8d0-66fc-4a0f-9903-88ac16cb6ff1" providerId="ADAL" clId="{12C4ADCD-2421-4697-A938-7B978495A8B3}" dt="2024-07-09T14:50:12.795" v="30" actId="20577"/>
        <pc:sldMkLst>
          <pc:docMk/>
          <pc:sldMk cId="2109788989" sldId="593"/>
        </pc:sldMkLst>
        <pc:spChg chg="mod">
          <ac:chgData name="S Bytheway" userId="29b7b8d0-66fc-4a0f-9903-88ac16cb6ff1" providerId="ADAL" clId="{12C4ADCD-2421-4697-A938-7B978495A8B3}" dt="2024-07-09T14:50:12.795" v="30" actId="20577"/>
          <ac:spMkLst>
            <pc:docMk/>
            <pc:sldMk cId="2109788989" sldId="593"/>
            <ac:spMk id="3" creationId="{00000000-0000-0000-0000-000000000000}"/>
          </ac:spMkLst>
        </pc:spChg>
      </pc:sldChg>
      <pc:sldChg chg="modSp mod">
        <pc:chgData name="S Bytheway" userId="29b7b8d0-66fc-4a0f-9903-88ac16cb6ff1" providerId="ADAL" clId="{12C4ADCD-2421-4697-A938-7B978495A8B3}" dt="2024-07-09T14:49:35.437" v="19" actId="20577"/>
        <pc:sldMkLst>
          <pc:docMk/>
          <pc:sldMk cId="1898494914" sldId="769"/>
        </pc:sldMkLst>
        <pc:spChg chg="mod">
          <ac:chgData name="S Bytheway" userId="29b7b8d0-66fc-4a0f-9903-88ac16cb6ff1" providerId="ADAL" clId="{12C4ADCD-2421-4697-A938-7B978495A8B3}" dt="2024-07-09T14:49:35.437" v="19" actId="20577"/>
          <ac:spMkLst>
            <pc:docMk/>
            <pc:sldMk cId="1898494914" sldId="769"/>
            <ac:spMk id="6" creationId="{924547E9-8FE1-E790-7759-AF4DAE7FDE5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7/9/2024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wi.co.uk/careers/beginners-guide-careers-agriculture-farming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www.agrirs.co.uk/blog/2020/10/agricultural-recruitment-specialists-latest-blog-careers-in-farming-and-agriculture-a-guide" TargetMode="External"/><Relationship Id="rId4" Type="http://schemas.openxmlformats.org/officeDocument/2006/relationships/hyperlink" Target="https://www.agrirs.co.uk/blog/2018/06/careers-in-the-uk-agricultural-sector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/>
              <a:t>HPA 22.07.24</a:t>
            </a:r>
            <a:endParaRPr lang="en-GB" baseline="0" dirty="0"/>
          </a:p>
          <a:p>
            <a:endParaRPr lang="en-GB" baseline="0" dirty="0"/>
          </a:p>
          <a:p>
            <a:r>
              <a:rPr lang="en-GB" dirty="0">
                <a:effectLst/>
              </a:rPr>
              <a:t>Certainly! Here are some compelling reasons to consider a career in agriculture in the UK:</a:t>
            </a:r>
          </a:p>
          <a:p>
            <a:r>
              <a:rPr lang="en-GB" b="1" dirty="0">
                <a:effectLst/>
                <a:hlinkClick r:id="rId3"/>
              </a:rPr>
              <a:t>Great Employment Rates</a:t>
            </a:r>
            <a:r>
              <a:rPr lang="en-GB" dirty="0">
                <a:effectLst/>
                <a:hlinkClick r:id="rId3"/>
              </a:rPr>
              <a:t>: Graduates from institutions like Harper Adams University have a 96% employment rate within six months of graduating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r>
              <a:rPr lang="en-GB" b="1" dirty="0">
                <a:effectLst/>
              </a:rPr>
              <a:t>Labour Shortage</a:t>
            </a:r>
            <a:r>
              <a:rPr lang="en-GB" dirty="0">
                <a:effectLst/>
              </a:rPr>
              <a:t>: The industry estimates a need for 60,000 new workers by 2020, making it an area with ample job opportunities.</a:t>
            </a:r>
          </a:p>
          <a:p>
            <a:r>
              <a:rPr lang="en-GB" b="1" dirty="0">
                <a:effectLst/>
              </a:rPr>
              <a:t>Scenic Work Locations</a:t>
            </a:r>
            <a:r>
              <a:rPr lang="en-GB" dirty="0">
                <a:effectLst/>
              </a:rPr>
              <a:t>: Agriculture allows you to live and work in some of the most beautiful countryside areas.</a:t>
            </a:r>
          </a:p>
          <a:p>
            <a:r>
              <a:rPr lang="en-GB" b="1" dirty="0">
                <a:effectLst/>
              </a:rPr>
              <a:t>Long-Term Prospects</a:t>
            </a:r>
            <a:r>
              <a:rPr lang="en-GB" dirty="0">
                <a:effectLst/>
              </a:rPr>
              <a:t>: As global populations grow, food production remains essential, ensuring stable prospects.</a:t>
            </a:r>
          </a:p>
          <a:p>
            <a:r>
              <a:rPr lang="en-GB" b="1" dirty="0">
                <a:effectLst/>
                <a:hlinkClick r:id="rId3"/>
              </a:rPr>
              <a:t>Surprising Pay</a:t>
            </a:r>
            <a:r>
              <a:rPr lang="en-GB" dirty="0">
                <a:effectLst/>
                <a:hlinkClick r:id="rId3"/>
              </a:rPr>
              <a:t>: Average salaries in agriculture exceed the national average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r>
              <a:rPr lang="en-GB" b="1" dirty="0">
                <a:effectLst/>
                <a:hlinkClick r:id="rId3"/>
              </a:rPr>
              <a:t>Diverse Roles</a:t>
            </a:r>
            <a:r>
              <a:rPr lang="en-GB" dirty="0">
                <a:effectLst/>
                <a:hlinkClick r:id="rId3"/>
              </a:rPr>
              <a:t>: Beyond farming, you can work as an engineer, scientist, researcher, business advisor, trader, manager, retailer, or vet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r>
              <a:rPr lang="en-GB" dirty="0">
                <a:effectLst/>
              </a:rPr>
              <a:t>Remember, you don’t need a farming background to thrive in this field! </a:t>
            </a:r>
            <a:r>
              <a:rPr lang="en-GB" dirty="0">
                <a:effectLst/>
                <a:hlinkClick r:id="rId3"/>
              </a:rPr>
              <a:t>🌾🚜🌿</a:t>
            </a:r>
            <a:r>
              <a:rPr lang="en-GB" baseline="30000" dirty="0">
                <a:effectLst/>
                <a:hlinkClick r:id="rId4"/>
              </a:rPr>
              <a:t>2</a:t>
            </a:r>
            <a:r>
              <a:rPr lang="en-GB" baseline="30000" dirty="0">
                <a:effectLst/>
                <a:hlinkClick r:id="rId5"/>
              </a:rPr>
              <a:t>3</a:t>
            </a:r>
            <a:endParaRPr lang="en-GB" dirty="0">
              <a:effectLst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Learn more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1fwi.co.uk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2agrirs.co.uk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3agrirs.co.uk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39DBB-60FD-49C4-8D19-37868C8F757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763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32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1bIsFIfz9_A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2293905" y="2459504"/>
            <a:ext cx="8025902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Farmer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poster of pumpkins in a cage&#10;&#10;Description automatically generated">
            <a:extLst>
              <a:ext uri="{FF2B5EF4-FFF2-40B4-BE49-F238E27FC236}">
                <a16:creationId xmlns:a16="http://schemas.microsoft.com/office/drawing/2014/main" id="{9D8F479D-3A48-5F28-643B-2044FB8CF3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" y="0"/>
            <a:ext cx="568136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82343" y="41808"/>
            <a:ext cx="619179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Careers in Agriculture – The Best Bits </a:t>
            </a:r>
          </a:p>
          <a:p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High employment rates, 96% of graduates are employed within 6 months of graduating.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Labour shortage, a growth in environmental careers shows a need for 60,000 new workers, plenty of job opportunities.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Scenic work locations, allows you to live and work in some of the most beautiful countryside.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Long term prospects, as populations grow, food production  remains essential.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Average salaries exceed national average.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Diverse roles, from farming, engineering, researcher, trader plus much more roles.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43061" y="3809911"/>
            <a:ext cx="1586593" cy="103213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817178" y="5239133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are some local opportunities?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1554" y="5714551"/>
            <a:ext cx="1430383" cy="5810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916658" y="3605908"/>
            <a:ext cx="448192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Do you like……</a:t>
            </a:r>
          </a:p>
          <a:p>
            <a:endParaRPr lang="en-GB" sz="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Working with animals?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Working outdoors?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Solving problems?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Making a difference the world you live in?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1148" y="5714551"/>
            <a:ext cx="2876550" cy="5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3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19366" y="230867"/>
            <a:ext cx="10701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Here's a video showing you more about the job of a Farmer </a:t>
            </a:r>
          </a:p>
        </p:txBody>
      </p:sp>
      <p:sp>
        <p:nvSpPr>
          <p:cNvPr id="9" name="Rectangle 8"/>
          <p:cNvSpPr/>
          <p:nvPr/>
        </p:nvSpPr>
        <p:spPr>
          <a:xfrm>
            <a:off x="862149" y="5048545"/>
            <a:ext cx="94737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Would you enjoy a job like this?</a:t>
            </a:r>
          </a:p>
        </p:txBody>
      </p:sp>
      <p:pic>
        <p:nvPicPr>
          <p:cNvPr id="10" name="Picture 2" descr="Thumbs Up No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661" y="4707876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Thumbs down emoji clipart. Free download transparent .PNG | Creazill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492" y="4932943"/>
            <a:ext cx="1154534" cy="115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bIsFIfz9_A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3584180" y="1414329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88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3CAD8C-F883-4306-9183-83A54CB47D3E}">
  <ds:schemaRefs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dcmitype/"/>
    <ds:schemaRef ds:uri="http://schemas.microsoft.com/office/infopath/2007/PartnerControls"/>
    <ds:schemaRef ds:uri="88bc13ec-fdbf-41cc-8767-012b757b2b13"/>
    <ds:schemaRef ds:uri="8f915fe7-b4c2-48f4-b98f-cb5ed08bf7c2"/>
    <ds:schemaRef ds:uri="5f05f450-3675-4dbf-b3ff-a073c96c80a5"/>
  </ds:schemaRefs>
</ds:datastoreItem>
</file>

<file path=customXml/itemProps2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40A4C5-9A0C-4D77-AF57-2D9D79994C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668</TotalTime>
  <Words>329</Words>
  <Application>Microsoft Office PowerPoint</Application>
  <PresentationFormat>Widescreen</PresentationFormat>
  <Paragraphs>33</Paragraphs>
  <Slides>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62</cp:revision>
  <dcterms:created xsi:type="dcterms:W3CDTF">2022-04-22T12:25:31Z</dcterms:created>
  <dcterms:modified xsi:type="dcterms:W3CDTF">2024-07-09T14:51:40Z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