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Default Extension="mp4" ContentType="video/mp4"/>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0"/>
  </p:notesMasterIdLst>
  <p:sldIdLst>
    <p:sldId id="414" r:id="rId5"/>
    <p:sldId id="418" r:id="rId6"/>
    <p:sldId id="416" r:id="rId7"/>
    <p:sldId id="417" r:id="rId8"/>
    <p:sldId id="415"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5106" autoAdjust="0"/>
  </p:normalViewPr>
  <p:slideViewPr>
    <p:cSldViewPr snapToGrid="0">
      <p:cViewPr varScale="1">
        <p:scale>
          <a:sx n="57" d="100"/>
          <a:sy n="57" d="100"/>
        </p:scale>
        <p:origin x="1016"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5" Type="http://schemas.microsoft.com/office/2016/11/relationships/changesInfo" Target="changesInfos/changesInfo1.xml"/><Relationship Id="rId1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rah Bytheway" userId="5cafaf9dcd1c6803" providerId="LiveId" clId="{F29FF4A3-E98B-4E87-9213-ECE408DFF776}"/>
    <pc:docChg chg="delSld delMainMaster">
      <pc:chgData name="Sarah Bytheway" userId="5cafaf9dcd1c6803" providerId="LiveId" clId="{F29FF4A3-E98B-4E87-9213-ECE408DFF776}" dt="2024-03-02T08:03:54.121" v="4" actId="47"/>
      <pc:docMkLst>
        <pc:docMk/>
      </pc:docMkLst>
      <pc:sldChg chg="del">
        <pc:chgData name="Sarah Bytheway" userId="5cafaf9dcd1c6803" providerId="LiveId" clId="{F29FF4A3-E98B-4E87-9213-ECE408DFF776}" dt="2024-03-02T08:03:52.157" v="0" actId="47"/>
        <pc:sldMkLst>
          <pc:docMk/>
          <pc:sldMk cId="1135866551" sldId="256"/>
        </pc:sldMkLst>
      </pc:sldChg>
      <pc:sldChg chg="del">
        <pc:chgData name="Sarah Bytheway" userId="5cafaf9dcd1c6803" providerId="LiveId" clId="{F29FF4A3-E98B-4E87-9213-ECE408DFF776}" dt="2024-03-02T08:03:52.581" v="1" actId="47"/>
        <pc:sldMkLst>
          <pc:docMk/>
          <pc:sldMk cId="367315808" sldId="402"/>
        </pc:sldMkLst>
      </pc:sldChg>
      <pc:sldChg chg="del">
        <pc:chgData name="Sarah Bytheway" userId="5cafaf9dcd1c6803" providerId="LiveId" clId="{F29FF4A3-E98B-4E87-9213-ECE408DFF776}" dt="2024-03-02T08:03:53.430" v="3" actId="47"/>
        <pc:sldMkLst>
          <pc:docMk/>
          <pc:sldMk cId="1442061480" sldId="410"/>
        </pc:sldMkLst>
      </pc:sldChg>
      <pc:sldChg chg="del">
        <pc:chgData name="Sarah Bytheway" userId="5cafaf9dcd1c6803" providerId="LiveId" clId="{F29FF4A3-E98B-4E87-9213-ECE408DFF776}" dt="2024-03-02T08:03:52.958" v="2" actId="47"/>
        <pc:sldMkLst>
          <pc:docMk/>
          <pc:sldMk cId="3370748808" sldId="411"/>
        </pc:sldMkLst>
      </pc:sldChg>
      <pc:sldChg chg="del">
        <pc:chgData name="Sarah Bytheway" userId="5cafaf9dcd1c6803" providerId="LiveId" clId="{F29FF4A3-E98B-4E87-9213-ECE408DFF776}" dt="2024-03-02T08:03:54.121" v="4" actId="47"/>
        <pc:sldMkLst>
          <pc:docMk/>
          <pc:sldMk cId="3866947137" sldId="415"/>
        </pc:sldMkLst>
      </pc:sldChg>
      <pc:sldMasterChg chg="del delSldLayout">
        <pc:chgData name="Sarah Bytheway" userId="5cafaf9dcd1c6803" providerId="LiveId" clId="{F29FF4A3-E98B-4E87-9213-ECE408DFF776}" dt="2024-03-02T08:03:52.581" v="1" actId="47"/>
        <pc:sldMasterMkLst>
          <pc:docMk/>
          <pc:sldMasterMk cId="270777183" sldId="2147483711"/>
        </pc:sldMasterMkLst>
        <pc:sldLayoutChg chg="del">
          <pc:chgData name="Sarah Bytheway" userId="5cafaf9dcd1c6803" providerId="LiveId" clId="{F29FF4A3-E98B-4E87-9213-ECE408DFF776}" dt="2024-03-02T08:03:52.581" v="1" actId="47"/>
          <pc:sldLayoutMkLst>
            <pc:docMk/>
            <pc:sldMasterMk cId="270777183" sldId="2147483711"/>
            <pc:sldLayoutMk cId="3198161812" sldId="2147483712"/>
          </pc:sldLayoutMkLst>
        </pc:sldLayoutChg>
        <pc:sldLayoutChg chg="del">
          <pc:chgData name="Sarah Bytheway" userId="5cafaf9dcd1c6803" providerId="LiveId" clId="{F29FF4A3-E98B-4E87-9213-ECE408DFF776}" dt="2024-03-02T08:03:52.581" v="1" actId="47"/>
          <pc:sldLayoutMkLst>
            <pc:docMk/>
            <pc:sldMasterMk cId="270777183" sldId="2147483711"/>
            <pc:sldLayoutMk cId="3695686692" sldId="2147483713"/>
          </pc:sldLayoutMkLst>
        </pc:sldLayoutChg>
        <pc:sldLayoutChg chg="del">
          <pc:chgData name="Sarah Bytheway" userId="5cafaf9dcd1c6803" providerId="LiveId" clId="{F29FF4A3-E98B-4E87-9213-ECE408DFF776}" dt="2024-03-02T08:03:52.581" v="1" actId="47"/>
          <pc:sldLayoutMkLst>
            <pc:docMk/>
            <pc:sldMasterMk cId="270777183" sldId="2147483711"/>
            <pc:sldLayoutMk cId="4167450939" sldId="2147483714"/>
          </pc:sldLayoutMkLst>
        </pc:sldLayoutChg>
        <pc:sldLayoutChg chg="del">
          <pc:chgData name="Sarah Bytheway" userId="5cafaf9dcd1c6803" providerId="LiveId" clId="{F29FF4A3-E98B-4E87-9213-ECE408DFF776}" dt="2024-03-02T08:03:52.581" v="1" actId="47"/>
          <pc:sldLayoutMkLst>
            <pc:docMk/>
            <pc:sldMasterMk cId="270777183" sldId="2147483711"/>
            <pc:sldLayoutMk cId="2737093044" sldId="2147483715"/>
          </pc:sldLayoutMkLst>
        </pc:sldLayoutChg>
        <pc:sldLayoutChg chg="del">
          <pc:chgData name="Sarah Bytheway" userId="5cafaf9dcd1c6803" providerId="LiveId" clId="{F29FF4A3-E98B-4E87-9213-ECE408DFF776}" dt="2024-03-02T08:03:52.581" v="1" actId="47"/>
          <pc:sldLayoutMkLst>
            <pc:docMk/>
            <pc:sldMasterMk cId="270777183" sldId="2147483711"/>
            <pc:sldLayoutMk cId="174597547" sldId="2147483716"/>
          </pc:sldLayoutMkLst>
        </pc:sldLayoutChg>
        <pc:sldLayoutChg chg="del">
          <pc:chgData name="Sarah Bytheway" userId="5cafaf9dcd1c6803" providerId="LiveId" clId="{F29FF4A3-E98B-4E87-9213-ECE408DFF776}" dt="2024-03-02T08:03:52.581" v="1" actId="47"/>
          <pc:sldLayoutMkLst>
            <pc:docMk/>
            <pc:sldMasterMk cId="270777183" sldId="2147483711"/>
            <pc:sldLayoutMk cId="3519976510" sldId="2147483717"/>
          </pc:sldLayoutMkLst>
        </pc:sldLayoutChg>
        <pc:sldLayoutChg chg="del">
          <pc:chgData name="Sarah Bytheway" userId="5cafaf9dcd1c6803" providerId="LiveId" clId="{F29FF4A3-E98B-4E87-9213-ECE408DFF776}" dt="2024-03-02T08:03:52.581" v="1" actId="47"/>
          <pc:sldLayoutMkLst>
            <pc:docMk/>
            <pc:sldMasterMk cId="270777183" sldId="2147483711"/>
            <pc:sldLayoutMk cId="4033245008" sldId="2147483718"/>
          </pc:sldLayoutMkLst>
        </pc:sldLayoutChg>
        <pc:sldLayoutChg chg="del">
          <pc:chgData name="Sarah Bytheway" userId="5cafaf9dcd1c6803" providerId="LiveId" clId="{F29FF4A3-E98B-4E87-9213-ECE408DFF776}" dt="2024-03-02T08:03:52.581" v="1" actId="47"/>
          <pc:sldLayoutMkLst>
            <pc:docMk/>
            <pc:sldMasterMk cId="270777183" sldId="2147483711"/>
            <pc:sldLayoutMk cId="1293493837" sldId="2147483719"/>
          </pc:sldLayoutMkLst>
        </pc:sldLayoutChg>
        <pc:sldLayoutChg chg="del">
          <pc:chgData name="Sarah Bytheway" userId="5cafaf9dcd1c6803" providerId="LiveId" clId="{F29FF4A3-E98B-4E87-9213-ECE408DFF776}" dt="2024-03-02T08:03:52.581" v="1" actId="47"/>
          <pc:sldLayoutMkLst>
            <pc:docMk/>
            <pc:sldMasterMk cId="270777183" sldId="2147483711"/>
            <pc:sldLayoutMk cId="1651660648" sldId="2147483720"/>
          </pc:sldLayoutMkLst>
        </pc:sldLayoutChg>
        <pc:sldLayoutChg chg="del">
          <pc:chgData name="Sarah Bytheway" userId="5cafaf9dcd1c6803" providerId="LiveId" clId="{F29FF4A3-E98B-4E87-9213-ECE408DFF776}" dt="2024-03-02T08:03:52.581" v="1" actId="47"/>
          <pc:sldLayoutMkLst>
            <pc:docMk/>
            <pc:sldMasterMk cId="270777183" sldId="2147483711"/>
            <pc:sldLayoutMk cId="24435823" sldId="2147483721"/>
          </pc:sldLayoutMkLst>
        </pc:sldLayoutChg>
        <pc:sldLayoutChg chg="del">
          <pc:chgData name="Sarah Bytheway" userId="5cafaf9dcd1c6803" providerId="LiveId" clId="{F29FF4A3-E98B-4E87-9213-ECE408DFF776}" dt="2024-03-02T08:03:52.581" v="1" actId="47"/>
          <pc:sldLayoutMkLst>
            <pc:docMk/>
            <pc:sldMasterMk cId="270777183" sldId="2147483711"/>
            <pc:sldLayoutMk cId="1343868782" sldId="2147483722"/>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DE81285-0C9E-4D49-A6C9-4F9AA9E29839}" type="datetimeFigureOut">
              <a:rPr lang="en-GB" smtClean="0"/>
              <a:t>11/03/2024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BFC5697-69A8-4A18-B887-7978A2F4FC77}" type="slidenum">
              <a:rPr lang="en-GB" smtClean="0"/>
              <a:t>‹#›</a:t>
            </a:fld>
            <a:endParaRPr lang="en-GB"/>
          </a:p>
        </p:txBody>
      </p:sp>
    </p:spTree>
    <p:extLst>
      <p:ext uri="{BB962C8B-B14F-4D97-AF65-F5344CB8AC3E}">
        <p14:creationId xmlns:p14="http://schemas.microsoft.com/office/powerpoint/2010/main" val="18713020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gov.uk/government/groups/digital-economy-council" TargetMode="External"/><Relationship Id="rId2" Type="http://schemas.openxmlformats.org/officeDocument/2006/relationships/slide" Target="../slides/slide2.xml"/><Relationship Id="rId1" Type="http://schemas.openxmlformats.org/officeDocument/2006/relationships/notesMaster" Target="../notesMasters/notesMaster1.xml"/><Relationship Id="rId5" Type="http://schemas.openxmlformats.org/officeDocument/2006/relationships/hyperlink" Target="https://kmatrix.co/wp-content/uploads/2021/08/kMatrix_LCEGS_UK_2007_08_to_2020_21_with_forecast_2025_26_final.pdf" TargetMode="External"/><Relationship Id="rId4" Type="http://schemas.openxmlformats.org/officeDocument/2006/relationships/hyperlink" Target="https://uk.indeed.com/career-advice/finding-a-job/work-from-home-guide" TargetMode="Externa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Industry notes (INDEED.COM) </a:t>
            </a:r>
          </a:p>
          <a:p>
            <a:r>
              <a:rPr lang="en-GB" dirty="0" smtClean="0"/>
              <a:t>https://uk.indeed.com/career-advice/finding-a-job/fastest-growing-industries</a:t>
            </a:r>
          </a:p>
          <a:p>
            <a:r>
              <a:rPr lang="en-GB" dirty="0" smtClean="0"/>
              <a:t>https://www.hiringlab.org/uk/blog/2023/12/07/indeed-2024-uk-trends-report/</a:t>
            </a:r>
          </a:p>
          <a:p>
            <a:endParaRPr lang="en-GB" dirty="0" smtClean="0"/>
          </a:p>
          <a:p>
            <a:r>
              <a:rPr lang="en-GB" b="1" dirty="0" smtClean="0"/>
              <a:t>CAREERS</a:t>
            </a:r>
            <a:r>
              <a:rPr lang="en-GB" b="1" baseline="0" dirty="0" smtClean="0"/>
              <a:t> ON THE INCLINE 2024</a:t>
            </a:r>
            <a:endParaRPr lang="en-GB" b="1" dirty="0" smtClean="0"/>
          </a:p>
          <a:p>
            <a:endParaRPr lang="en-GB" dirty="0" smtClean="0"/>
          </a:p>
          <a:p>
            <a:r>
              <a:rPr lang="en-GB" sz="1200" b="1" i="0" kern="1200" dirty="0" smtClean="0">
                <a:solidFill>
                  <a:schemeClr val="tx1"/>
                </a:solidFill>
                <a:effectLst/>
                <a:latin typeface="+mn-lt"/>
                <a:ea typeface="+mn-ea"/>
                <a:cs typeface="+mn-cs"/>
              </a:rPr>
              <a:t>IT</a:t>
            </a:r>
            <a:r>
              <a:rPr lang="en-GB" sz="1200" b="1" i="0" kern="1200" baseline="0" dirty="0" smtClean="0">
                <a:solidFill>
                  <a:schemeClr val="tx1"/>
                </a:solidFill>
                <a:effectLst/>
                <a:latin typeface="+mn-lt"/>
                <a:ea typeface="+mn-ea"/>
                <a:cs typeface="+mn-cs"/>
              </a:rPr>
              <a:t> &amp; DIGITAL </a:t>
            </a:r>
          </a:p>
          <a:p>
            <a:r>
              <a:rPr lang="en-GB" sz="1200" b="0" i="0" kern="1200" dirty="0" smtClean="0">
                <a:solidFill>
                  <a:schemeClr val="tx1"/>
                </a:solidFill>
                <a:effectLst/>
                <a:latin typeface="+mn-lt"/>
                <a:ea typeface="+mn-ea"/>
                <a:cs typeface="+mn-cs"/>
              </a:rPr>
              <a:t>The information technology sector comprises of software and hardware companies, plus Internet or related service providers. According to data for the </a:t>
            </a:r>
            <a:r>
              <a:rPr lang="en-GB" sz="1200" b="0" i="0" u="none" strike="noStrike" kern="1200" dirty="0" smtClean="0">
                <a:solidFill>
                  <a:schemeClr val="tx1"/>
                </a:solidFill>
                <a:effectLst/>
                <a:latin typeface="+mn-lt"/>
                <a:ea typeface="+mn-ea"/>
                <a:cs typeface="+mn-cs"/>
                <a:hlinkClick r:id="rId3"/>
              </a:rPr>
              <a:t>UK's Digital Economy Council</a:t>
            </a:r>
            <a:r>
              <a:rPr lang="en-GB" sz="1200" b="0" i="0" kern="1200" dirty="0" smtClean="0">
                <a:solidFill>
                  <a:schemeClr val="tx1"/>
                </a:solidFill>
                <a:effectLst/>
                <a:latin typeface="+mn-lt"/>
                <a:ea typeface="+mn-ea"/>
                <a:cs typeface="+mn-cs"/>
              </a:rPr>
              <a:t>, the number of advertised tech roles is 42% higher than pre-pandemic levels and tech and IT-related vacancies make up 13% of job vacancies.</a:t>
            </a:r>
          </a:p>
          <a:p>
            <a:endParaRPr lang="en-GB" sz="1200" b="0" i="0" kern="1200" dirty="0" smtClean="0">
              <a:solidFill>
                <a:schemeClr val="tx1"/>
              </a:solidFill>
              <a:effectLst/>
              <a:latin typeface="+mn-lt"/>
              <a:ea typeface="+mn-ea"/>
              <a:cs typeface="+mn-cs"/>
            </a:endParaRPr>
          </a:p>
          <a:p>
            <a:r>
              <a:rPr lang="en-GB" sz="1200" b="1" i="0" kern="1200" dirty="0" smtClean="0">
                <a:solidFill>
                  <a:schemeClr val="tx1"/>
                </a:solidFill>
                <a:effectLst/>
                <a:latin typeface="+mn-lt"/>
                <a:ea typeface="+mn-ea"/>
                <a:cs typeface="+mn-cs"/>
              </a:rPr>
              <a:t>HOME FURNISHINGS</a:t>
            </a:r>
            <a:r>
              <a:rPr lang="en-GB" sz="1200" b="1" i="0" kern="1200" baseline="0" dirty="0" smtClean="0">
                <a:solidFill>
                  <a:schemeClr val="tx1"/>
                </a:solidFill>
                <a:effectLst/>
                <a:latin typeface="+mn-lt"/>
                <a:ea typeface="+mn-ea"/>
                <a:cs typeface="+mn-cs"/>
              </a:rPr>
              <a:t> </a:t>
            </a:r>
          </a:p>
          <a:p>
            <a:r>
              <a:rPr lang="en-GB" sz="1200" b="0" i="0" kern="1200" dirty="0" smtClean="0">
                <a:solidFill>
                  <a:schemeClr val="tx1"/>
                </a:solidFill>
                <a:effectLst/>
                <a:latin typeface="+mn-lt"/>
                <a:ea typeface="+mn-ea"/>
                <a:cs typeface="+mn-cs"/>
              </a:rPr>
              <a:t>There are a few reasons why home furnishings is a growing sector. With more people than ever now </a:t>
            </a:r>
            <a:r>
              <a:rPr lang="en-GB" sz="1200" b="0" i="0" u="none" strike="noStrike" kern="1200" dirty="0" smtClean="0">
                <a:solidFill>
                  <a:schemeClr val="tx1"/>
                </a:solidFill>
                <a:effectLst/>
                <a:latin typeface="+mn-lt"/>
                <a:ea typeface="+mn-ea"/>
                <a:cs typeface="+mn-cs"/>
                <a:hlinkClick r:id="rId4"/>
              </a:rPr>
              <a:t>working from home</a:t>
            </a:r>
            <a:r>
              <a:rPr lang="en-GB" sz="1200" b="0" i="0" kern="1200" dirty="0" smtClean="0">
                <a:solidFill>
                  <a:schemeClr val="tx1"/>
                </a:solidFill>
                <a:effectLst/>
                <a:latin typeface="+mn-lt"/>
                <a:ea typeface="+mn-ea"/>
                <a:cs typeface="+mn-cs"/>
              </a:rPr>
              <a:t>, sales of homeware and soft furnishings have soared. Home office workers have invested in new office equipment such as desks, shelves, lighting and storage solutions, plus there is more interest in home interiors and design.</a:t>
            </a:r>
          </a:p>
          <a:p>
            <a:endParaRPr lang="en-GB" sz="1200" b="0" i="0" kern="1200" dirty="0" smtClean="0">
              <a:solidFill>
                <a:schemeClr val="tx1"/>
              </a:solidFill>
              <a:effectLst/>
              <a:latin typeface="+mn-lt"/>
              <a:ea typeface="+mn-ea"/>
              <a:cs typeface="+mn-cs"/>
            </a:endParaRPr>
          </a:p>
          <a:p>
            <a:r>
              <a:rPr lang="en-GB" sz="1200" b="1" i="0" kern="1200" dirty="0" smtClean="0">
                <a:solidFill>
                  <a:schemeClr val="tx1"/>
                </a:solidFill>
                <a:effectLst/>
                <a:latin typeface="+mn-lt"/>
                <a:ea typeface="+mn-ea"/>
                <a:cs typeface="+mn-cs"/>
              </a:rPr>
              <a:t>SPORTS EQUIPMENT &amp; CLOTHING</a:t>
            </a:r>
          </a:p>
          <a:p>
            <a:r>
              <a:rPr lang="en-GB" sz="1200" b="0" i="0" kern="1200" dirty="0" smtClean="0">
                <a:solidFill>
                  <a:schemeClr val="tx1"/>
                </a:solidFill>
                <a:effectLst/>
                <a:latin typeface="+mn-lt"/>
                <a:ea typeface="+mn-ea"/>
                <a:cs typeface="+mn-cs"/>
              </a:rPr>
              <a:t>With more interest in health and fitness, sales of sports clothing and equipment have surged. The sports retail market has grown as a result of more people setting up home gyms, taking part in online workouts, or buying home exercise bikes and turbo trainers online.</a:t>
            </a:r>
          </a:p>
          <a:p>
            <a:endParaRPr lang="en-GB" sz="1200" b="0" i="0" kern="1200" dirty="0" smtClean="0">
              <a:solidFill>
                <a:schemeClr val="tx1"/>
              </a:solidFill>
              <a:effectLst/>
              <a:latin typeface="+mn-lt"/>
              <a:ea typeface="+mn-ea"/>
              <a:cs typeface="+mn-cs"/>
            </a:endParaRPr>
          </a:p>
          <a:p>
            <a:r>
              <a:rPr lang="en-GB" sz="1200" b="1" i="0" kern="1200" dirty="0" smtClean="0">
                <a:solidFill>
                  <a:schemeClr val="tx1"/>
                </a:solidFill>
                <a:effectLst/>
                <a:latin typeface="+mn-lt"/>
                <a:ea typeface="+mn-ea"/>
                <a:cs typeface="+mn-cs"/>
              </a:rPr>
              <a:t>GREEN MANUFACTURING &amp; ENERGY</a:t>
            </a:r>
          </a:p>
          <a:p>
            <a:r>
              <a:rPr lang="en-GB" sz="1200" b="0" i="0" kern="1200" dirty="0" smtClean="0">
                <a:solidFill>
                  <a:schemeClr val="tx1"/>
                </a:solidFill>
                <a:effectLst/>
                <a:latin typeface="+mn-lt"/>
                <a:ea typeface="+mn-ea"/>
                <a:cs typeface="+mn-cs"/>
              </a:rPr>
              <a:t>The trend towards a low-carbon economy has fuelled a rise in the green energy sector. The green manufacturing sector includes everything from wind turbines to solar panels and heat source pumps. The low-carbon sector is now worth £205.7bn, with big increases in demand for wind, solar power, wave and tidal energy, according to research by </a:t>
            </a:r>
            <a:r>
              <a:rPr lang="en-GB" sz="1200" b="0" i="0" u="none" strike="noStrike" kern="1200" dirty="0" err="1" smtClean="0">
                <a:solidFill>
                  <a:schemeClr val="tx1"/>
                </a:solidFill>
                <a:effectLst/>
                <a:latin typeface="+mn-lt"/>
                <a:ea typeface="+mn-ea"/>
                <a:cs typeface="+mn-cs"/>
                <a:hlinkClick r:id="rId5"/>
              </a:rPr>
              <a:t>Kmatrix</a:t>
            </a:r>
            <a:r>
              <a:rPr lang="en-GB" sz="1200" b="0" i="0" kern="1200" dirty="0" smtClean="0">
                <a:solidFill>
                  <a:schemeClr val="tx1"/>
                </a:solidFill>
                <a:effectLst/>
                <a:latin typeface="+mn-lt"/>
                <a:ea typeface="+mn-ea"/>
                <a:cs typeface="+mn-cs"/>
              </a:rPr>
              <a:t> for the government.</a:t>
            </a:r>
            <a:endParaRPr lang="en-GB" b="1" dirty="0"/>
          </a:p>
        </p:txBody>
      </p:sp>
      <p:sp>
        <p:nvSpPr>
          <p:cNvPr id="4" name="Slide Number Placeholder 3"/>
          <p:cNvSpPr>
            <a:spLocks noGrp="1"/>
          </p:cNvSpPr>
          <p:nvPr>
            <p:ph type="sldNum" sz="quarter" idx="10"/>
          </p:nvPr>
        </p:nvSpPr>
        <p:spPr/>
        <p:txBody>
          <a:bodyPr/>
          <a:lstStyle/>
          <a:p>
            <a:fld id="{1D38F3E4-EAC0-42B8-A3A0-D0F1C603566E}" type="slidenum">
              <a:rPr lang="en-GB" smtClean="0"/>
              <a:t>2</a:t>
            </a:fld>
            <a:endParaRPr lang="en-GB"/>
          </a:p>
        </p:txBody>
      </p:sp>
    </p:spTree>
    <p:extLst>
      <p:ext uri="{BB962C8B-B14F-4D97-AF65-F5344CB8AC3E}">
        <p14:creationId xmlns:p14="http://schemas.microsoft.com/office/powerpoint/2010/main" val="5804196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Peter – can you download the video and add</a:t>
            </a:r>
            <a:endParaRPr lang="en-GB" dirty="0"/>
          </a:p>
        </p:txBody>
      </p:sp>
      <p:sp>
        <p:nvSpPr>
          <p:cNvPr id="4" name="Slide Number Placeholder 3"/>
          <p:cNvSpPr>
            <a:spLocks noGrp="1"/>
          </p:cNvSpPr>
          <p:nvPr>
            <p:ph type="sldNum" sz="quarter" idx="10"/>
          </p:nvPr>
        </p:nvSpPr>
        <p:spPr/>
        <p:txBody>
          <a:bodyPr/>
          <a:lstStyle/>
          <a:p>
            <a:fld id="{5BFC5697-69A8-4A18-B887-7978A2F4FC77}" type="slidenum">
              <a:rPr lang="en-GB" smtClean="0"/>
              <a:t>4</a:t>
            </a:fld>
            <a:endParaRPr lang="en-GB"/>
          </a:p>
        </p:txBody>
      </p:sp>
    </p:spTree>
    <p:extLst>
      <p:ext uri="{BB962C8B-B14F-4D97-AF65-F5344CB8AC3E}">
        <p14:creationId xmlns:p14="http://schemas.microsoft.com/office/powerpoint/2010/main" val="26977902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Please</a:t>
            </a:r>
            <a:r>
              <a:rPr lang="en-GB" baseline="0" dirty="0" smtClean="0"/>
              <a:t> as your tutor group what careers/jobs they would want to know more about and we’ll profile these</a:t>
            </a:r>
            <a:endParaRPr lang="en-GB" dirty="0"/>
          </a:p>
        </p:txBody>
      </p:sp>
      <p:sp>
        <p:nvSpPr>
          <p:cNvPr id="4" name="Slide Number Placeholder 3"/>
          <p:cNvSpPr>
            <a:spLocks noGrp="1"/>
          </p:cNvSpPr>
          <p:nvPr>
            <p:ph type="sldNum" sz="quarter" idx="10"/>
          </p:nvPr>
        </p:nvSpPr>
        <p:spPr/>
        <p:txBody>
          <a:bodyPr/>
          <a:lstStyle/>
          <a:p>
            <a:fld id="{5BFC5697-69A8-4A18-B887-7978A2F4FC77}" type="slidenum">
              <a:rPr lang="en-GB" smtClean="0"/>
              <a:t>5</a:t>
            </a:fld>
            <a:endParaRPr lang="en-GB"/>
          </a:p>
        </p:txBody>
      </p:sp>
    </p:spTree>
    <p:extLst>
      <p:ext uri="{BB962C8B-B14F-4D97-AF65-F5344CB8AC3E}">
        <p14:creationId xmlns:p14="http://schemas.microsoft.com/office/powerpoint/2010/main" val="34284109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B6A401-2416-697A-3A18-0CD8E13CDC7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1FC395B-32DE-DA1E-C99A-91A31633F19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065C40B-8594-B956-160D-A09E6D6A9432}"/>
              </a:ext>
            </a:extLst>
          </p:cNvPr>
          <p:cNvSpPr>
            <a:spLocks noGrp="1"/>
          </p:cNvSpPr>
          <p:nvPr>
            <p:ph type="dt" sz="half" idx="10"/>
          </p:nvPr>
        </p:nvSpPr>
        <p:spPr/>
        <p:txBody>
          <a:bodyPr/>
          <a:lstStyle/>
          <a:p>
            <a:fld id="{709B58E5-8281-4B36-8B58-1B895D37686D}" type="datetimeFigureOut">
              <a:rPr lang="en-GB" smtClean="0"/>
              <a:t>11/03/2024</a:t>
            </a:fld>
            <a:endParaRPr lang="en-GB"/>
          </a:p>
        </p:txBody>
      </p:sp>
      <p:sp>
        <p:nvSpPr>
          <p:cNvPr id="5" name="Footer Placeholder 4">
            <a:extLst>
              <a:ext uri="{FF2B5EF4-FFF2-40B4-BE49-F238E27FC236}">
                <a16:creationId xmlns:a16="http://schemas.microsoft.com/office/drawing/2014/main" id="{1885DCBA-32BE-FF04-9CCC-5862BFA740F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322F78A-AFA1-5B07-21EC-CC9255F0289C}"/>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3715621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DFB825-2370-6075-DB97-2766409301D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75A81FD-D09D-CFBE-F5F0-AB3C0FC9F21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AEE7CF5-601C-690E-C8DB-04395EAEF80D}"/>
              </a:ext>
            </a:extLst>
          </p:cNvPr>
          <p:cNvSpPr>
            <a:spLocks noGrp="1"/>
          </p:cNvSpPr>
          <p:nvPr>
            <p:ph type="dt" sz="half" idx="10"/>
          </p:nvPr>
        </p:nvSpPr>
        <p:spPr/>
        <p:txBody>
          <a:bodyPr/>
          <a:lstStyle/>
          <a:p>
            <a:fld id="{709B58E5-8281-4B36-8B58-1B895D37686D}" type="datetimeFigureOut">
              <a:rPr lang="en-GB" smtClean="0"/>
              <a:t>11/03/2024</a:t>
            </a:fld>
            <a:endParaRPr lang="en-GB"/>
          </a:p>
        </p:txBody>
      </p:sp>
      <p:sp>
        <p:nvSpPr>
          <p:cNvPr id="5" name="Footer Placeholder 4">
            <a:extLst>
              <a:ext uri="{FF2B5EF4-FFF2-40B4-BE49-F238E27FC236}">
                <a16:creationId xmlns:a16="http://schemas.microsoft.com/office/drawing/2014/main" id="{C414E981-D74C-93C8-FF45-781ADE5673A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94CA09B-70A4-08EB-8056-A61A5876D0AB}"/>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032191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A27A9C-5A79-F4EA-7566-14D7D146D76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E6031F3-8D4A-893E-A52B-88856CD97F9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4D38E7-371E-02A1-EAE7-6FE828301830}"/>
              </a:ext>
            </a:extLst>
          </p:cNvPr>
          <p:cNvSpPr>
            <a:spLocks noGrp="1"/>
          </p:cNvSpPr>
          <p:nvPr>
            <p:ph type="dt" sz="half" idx="10"/>
          </p:nvPr>
        </p:nvSpPr>
        <p:spPr/>
        <p:txBody>
          <a:bodyPr/>
          <a:lstStyle/>
          <a:p>
            <a:fld id="{709B58E5-8281-4B36-8B58-1B895D37686D}" type="datetimeFigureOut">
              <a:rPr lang="en-GB" smtClean="0"/>
              <a:t>11/03/2024</a:t>
            </a:fld>
            <a:endParaRPr lang="en-GB"/>
          </a:p>
        </p:txBody>
      </p:sp>
      <p:sp>
        <p:nvSpPr>
          <p:cNvPr id="5" name="Footer Placeholder 4">
            <a:extLst>
              <a:ext uri="{FF2B5EF4-FFF2-40B4-BE49-F238E27FC236}">
                <a16:creationId xmlns:a16="http://schemas.microsoft.com/office/drawing/2014/main" id="{489E7D36-F8CA-2CDB-662D-EA50E5D0099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FAD232E-4032-9188-8F53-6DEEC1086301}"/>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16470877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363F42-882A-4A83-838F-3F361C59EC5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064EFD6-AC37-59E6-8011-60EE48E1A9C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90D4DE0-4498-63D0-4AE8-9DD9089230B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BCD89D0-1E4C-4E73-AD11-84AC7EDFC597}"/>
              </a:ext>
            </a:extLst>
          </p:cNvPr>
          <p:cNvSpPr>
            <a:spLocks noGrp="1"/>
          </p:cNvSpPr>
          <p:nvPr>
            <p:ph type="dt" sz="half" idx="10"/>
          </p:nvPr>
        </p:nvSpPr>
        <p:spPr/>
        <p:txBody>
          <a:bodyPr/>
          <a:lstStyle/>
          <a:p>
            <a:fld id="{709B58E5-8281-4B36-8B58-1B895D37686D}" type="datetimeFigureOut">
              <a:rPr lang="en-GB" smtClean="0"/>
              <a:t>11/03/2024</a:t>
            </a:fld>
            <a:endParaRPr lang="en-GB"/>
          </a:p>
        </p:txBody>
      </p:sp>
      <p:sp>
        <p:nvSpPr>
          <p:cNvPr id="6" name="Footer Placeholder 5">
            <a:extLst>
              <a:ext uri="{FF2B5EF4-FFF2-40B4-BE49-F238E27FC236}">
                <a16:creationId xmlns:a16="http://schemas.microsoft.com/office/drawing/2014/main" id="{1A517D50-6604-0759-16AA-4682F5CBD7B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101A7D-900F-A343-4D9F-8591768C0111}"/>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4531028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57F8FD-C2C5-5393-E7C0-53A4A3CB81D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85F30A0-D5F7-476E-AA99-C872ABCC4A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8DBC38B-2BC0-E009-0336-B0A5C77DF9C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35E5EFB-FEB1-7F90-1C24-39F6F54371E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10AAAC-1D13-04EE-AAC8-9650598BBE4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2A79C57-DD62-C188-E4D5-BEFD9EE6319A}"/>
              </a:ext>
            </a:extLst>
          </p:cNvPr>
          <p:cNvSpPr>
            <a:spLocks noGrp="1"/>
          </p:cNvSpPr>
          <p:nvPr>
            <p:ph type="dt" sz="half" idx="10"/>
          </p:nvPr>
        </p:nvSpPr>
        <p:spPr/>
        <p:txBody>
          <a:bodyPr/>
          <a:lstStyle/>
          <a:p>
            <a:fld id="{709B58E5-8281-4B36-8B58-1B895D37686D}" type="datetimeFigureOut">
              <a:rPr lang="en-GB" smtClean="0"/>
              <a:t>11/03/2024</a:t>
            </a:fld>
            <a:endParaRPr lang="en-GB"/>
          </a:p>
        </p:txBody>
      </p:sp>
      <p:sp>
        <p:nvSpPr>
          <p:cNvPr id="8" name="Footer Placeholder 7">
            <a:extLst>
              <a:ext uri="{FF2B5EF4-FFF2-40B4-BE49-F238E27FC236}">
                <a16:creationId xmlns:a16="http://schemas.microsoft.com/office/drawing/2014/main" id="{C7DB93D5-515D-23A5-BFBF-F980D1598B9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3C1BCCE-00C8-B9A7-8768-3F4E5449074B}"/>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12708057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1EB89D-8D71-01CD-8917-0B452C520F8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F855AA4-A308-0AC6-E404-86C60C5A922D}"/>
              </a:ext>
            </a:extLst>
          </p:cNvPr>
          <p:cNvSpPr>
            <a:spLocks noGrp="1"/>
          </p:cNvSpPr>
          <p:nvPr>
            <p:ph type="dt" sz="half" idx="10"/>
          </p:nvPr>
        </p:nvSpPr>
        <p:spPr/>
        <p:txBody>
          <a:bodyPr/>
          <a:lstStyle/>
          <a:p>
            <a:fld id="{709B58E5-8281-4B36-8B58-1B895D37686D}" type="datetimeFigureOut">
              <a:rPr lang="en-GB" smtClean="0"/>
              <a:t>11/03/2024</a:t>
            </a:fld>
            <a:endParaRPr lang="en-GB"/>
          </a:p>
        </p:txBody>
      </p:sp>
      <p:sp>
        <p:nvSpPr>
          <p:cNvPr id="4" name="Footer Placeholder 3">
            <a:extLst>
              <a:ext uri="{FF2B5EF4-FFF2-40B4-BE49-F238E27FC236}">
                <a16:creationId xmlns:a16="http://schemas.microsoft.com/office/drawing/2014/main" id="{F0F1D56F-8C04-7B07-D986-0CBC374ACD8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B851804-49AB-FC0F-54A3-AF60AD797250}"/>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18300243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59E67D5-3A3E-BE00-82BA-D06782106BFC}"/>
              </a:ext>
            </a:extLst>
          </p:cNvPr>
          <p:cNvSpPr>
            <a:spLocks noGrp="1"/>
          </p:cNvSpPr>
          <p:nvPr>
            <p:ph type="dt" sz="half" idx="10"/>
          </p:nvPr>
        </p:nvSpPr>
        <p:spPr/>
        <p:txBody>
          <a:bodyPr/>
          <a:lstStyle/>
          <a:p>
            <a:fld id="{709B58E5-8281-4B36-8B58-1B895D37686D}" type="datetimeFigureOut">
              <a:rPr lang="en-GB" smtClean="0"/>
              <a:t>11/03/2024</a:t>
            </a:fld>
            <a:endParaRPr lang="en-GB"/>
          </a:p>
        </p:txBody>
      </p:sp>
      <p:sp>
        <p:nvSpPr>
          <p:cNvPr id="3" name="Footer Placeholder 2">
            <a:extLst>
              <a:ext uri="{FF2B5EF4-FFF2-40B4-BE49-F238E27FC236}">
                <a16:creationId xmlns:a16="http://schemas.microsoft.com/office/drawing/2014/main" id="{FC69175F-EB75-E736-E53E-20F7638C4EE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A198832-5ECE-D541-DCC4-5A301A43257C}"/>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5537168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37BCF-29A4-6901-7E13-BCBE11BBA1A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BC159DD-DA8C-54D0-B12E-4C8143E7151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E5D74A3-6624-9BB6-0784-9CE16CBDB62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B1C0920-C915-6076-54CB-32EEE57AF1D2}"/>
              </a:ext>
            </a:extLst>
          </p:cNvPr>
          <p:cNvSpPr>
            <a:spLocks noGrp="1"/>
          </p:cNvSpPr>
          <p:nvPr>
            <p:ph type="dt" sz="half" idx="10"/>
          </p:nvPr>
        </p:nvSpPr>
        <p:spPr/>
        <p:txBody>
          <a:bodyPr/>
          <a:lstStyle/>
          <a:p>
            <a:fld id="{709B58E5-8281-4B36-8B58-1B895D37686D}" type="datetimeFigureOut">
              <a:rPr lang="en-GB" smtClean="0"/>
              <a:t>11/03/2024</a:t>
            </a:fld>
            <a:endParaRPr lang="en-GB"/>
          </a:p>
        </p:txBody>
      </p:sp>
      <p:sp>
        <p:nvSpPr>
          <p:cNvPr id="6" name="Footer Placeholder 5">
            <a:extLst>
              <a:ext uri="{FF2B5EF4-FFF2-40B4-BE49-F238E27FC236}">
                <a16:creationId xmlns:a16="http://schemas.microsoft.com/office/drawing/2014/main" id="{E5448CC7-7946-6FF9-737E-B9A6AC5F820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21B62AF-C731-F1EF-5987-CA6E71C781CB}"/>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6246548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E3D4D6-1FB4-8583-3046-6FAD4AF3811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F1FFCC6-7290-92DC-C70C-96E731A714A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4EED473-E8DF-54EC-28DD-C3B42E45562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8930BC7-F1AD-1534-FB4C-DB6F489B0D33}"/>
              </a:ext>
            </a:extLst>
          </p:cNvPr>
          <p:cNvSpPr>
            <a:spLocks noGrp="1"/>
          </p:cNvSpPr>
          <p:nvPr>
            <p:ph type="dt" sz="half" idx="10"/>
          </p:nvPr>
        </p:nvSpPr>
        <p:spPr/>
        <p:txBody>
          <a:bodyPr/>
          <a:lstStyle/>
          <a:p>
            <a:fld id="{709B58E5-8281-4B36-8B58-1B895D37686D}" type="datetimeFigureOut">
              <a:rPr lang="en-GB" smtClean="0"/>
              <a:t>11/03/2024</a:t>
            </a:fld>
            <a:endParaRPr lang="en-GB"/>
          </a:p>
        </p:txBody>
      </p:sp>
      <p:sp>
        <p:nvSpPr>
          <p:cNvPr id="6" name="Footer Placeholder 5">
            <a:extLst>
              <a:ext uri="{FF2B5EF4-FFF2-40B4-BE49-F238E27FC236}">
                <a16:creationId xmlns:a16="http://schemas.microsoft.com/office/drawing/2014/main" id="{F5B2D0A4-8182-2505-1BE5-CE156B9AD91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4B0F53D-D8AC-4FD2-8122-61CCFD6CC72B}"/>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27814313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D0049-15C9-AFDC-2DC2-5FC836B5F4F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6C99104-73BB-5C59-6CF5-3B8B6E2267A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FF1307C-DC61-A345-B9D2-12AEAD4E502B}"/>
              </a:ext>
            </a:extLst>
          </p:cNvPr>
          <p:cNvSpPr>
            <a:spLocks noGrp="1"/>
          </p:cNvSpPr>
          <p:nvPr>
            <p:ph type="dt" sz="half" idx="10"/>
          </p:nvPr>
        </p:nvSpPr>
        <p:spPr/>
        <p:txBody>
          <a:bodyPr/>
          <a:lstStyle/>
          <a:p>
            <a:fld id="{709B58E5-8281-4B36-8B58-1B895D37686D}" type="datetimeFigureOut">
              <a:rPr lang="en-GB" smtClean="0"/>
              <a:t>11/03/2024</a:t>
            </a:fld>
            <a:endParaRPr lang="en-GB"/>
          </a:p>
        </p:txBody>
      </p:sp>
      <p:sp>
        <p:nvSpPr>
          <p:cNvPr id="5" name="Footer Placeholder 4">
            <a:extLst>
              <a:ext uri="{FF2B5EF4-FFF2-40B4-BE49-F238E27FC236}">
                <a16:creationId xmlns:a16="http://schemas.microsoft.com/office/drawing/2014/main" id="{55DD8439-AD3A-E626-19D7-5460C207B05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1C9758-FAE2-7D94-4FF7-72710CD798D2}"/>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7166897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E6A7F4F-B798-1B42-C40F-34F02C2404B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711C8DF-2E69-B384-4246-E7D2DDA7D0A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976CC2B-DC57-025A-84C3-DF31D522EE31}"/>
              </a:ext>
            </a:extLst>
          </p:cNvPr>
          <p:cNvSpPr>
            <a:spLocks noGrp="1"/>
          </p:cNvSpPr>
          <p:nvPr>
            <p:ph type="dt" sz="half" idx="10"/>
          </p:nvPr>
        </p:nvSpPr>
        <p:spPr/>
        <p:txBody>
          <a:bodyPr/>
          <a:lstStyle/>
          <a:p>
            <a:fld id="{709B58E5-8281-4B36-8B58-1B895D37686D}" type="datetimeFigureOut">
              <a:rPr lang="en-GB" smtClean="0"/>
              <a:t>11/03/2024</a:t>
            </a:fld>
            <a:endParaRPr lang="en-GB"/>
          </a:p>
        </p:txBody>
      </p:sp>
      <p:sp>
        <p:nvSpPr>
          <p:cNvPr id="5" name="Footer Placeholder 4">
            <a:extLst>
              <a:ext uri="{FF2B5EF4-FFF2-40B4-BE49-F238E27FC236}">
                <a16:creationId xmlns:a16="http://schemas.microsoft.com/office/drawing/2014/main" id="{FE3E30C7-469F-2235-522F-7A9EF92B54E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019E804-067D-B049-3607-A5C17A327187}"/>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6542465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D298683-F961-83ED-E62E-8DFAEB91599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D16EF24-2E22-5003-8D91-00516D1D728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025EC04-0C5B-2B19-7F2C-BB311AF6840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9B58E5-8281-4B36-8B58-1B895D37686D}" type="datetimeFigureOut">
              <a:rPr lang="en-GB" smtClean="0"/>
              <a:t>11/03/2024</a:t>
            </a:fld>
            <a:endParaRPr lang="en-GB"/>
          </a:p>
        </p:txBody>
      </p:sp>
      <p:sp>
        <p:nvSpPr>
          <p:cNvPr id="5" name="Footer Placeholder 4">
            <a:extLst>
              <a:ext uri="{FF2B5EF4-FFF2-40B4-BE49-F238E27FC236}">
                <a16:creationId xmlns:a16="http://schemas.microsoft.com/office/drawing/2014/main" id="{BA723F1E-D51D-42F0-3DD6-74F3055311F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E6047D4-0604-3F23-AB3F-3D3B2D5C68E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946032-74D8-475A-8C44-B4413C607F66}" type="slidenum">
              <a:rPr lang="en-GB" smtClean="0"/>
              <a:t>‹#›</a:t>
            </a:fld>
            <a:endParaRPr lang="en-GB"/>
          </a:p>
        </p:txBody>
      </p:sp>
    </p:spTree>
    <p:extLst>
      <p:ext uri="{BB962C8B-B14F-4D97-AF65-F5344CB8AC3E}">
        <p14:creationId xmlns:p14="http://schemas.microsoft.com/office/powerpoint/2010/main" val="29288816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youtu.be/3QSykqi3R_k" TargetMode="Externa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4.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hyperlink" Target="https://www.youtube.com/watch?v=2LB6UiabOYk&amp;list=PLVEWa7uIDT769WGUTc_-lOca4dJRlPatZ&amp;index=53" TargetMode="External"/><Relationship Id="rId5" Type="http://schemas.openxmlformats.org/officeDocument/2006/relationships/image" Target="../media/image1.jpg"/><Relationship Id="rId4"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6.xml"/><Relationship Id="rId5" Type="http://schemas.openxmlformats.org/officeDocument/2006/relationships/image" Target="../media/image5.png"/><Relationship Id="rId4" Type="http://schemas.openxmlformats.org/officeDocument/2006/relationships/hyperlink" Target="https://forms.office.com/e/Seai25cQmq"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619946" y="-5619946"/>
            <a:ext cx="952107" cy="1219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17636" y="1195704"/>
            <a:ext cx="1577020" cy="1491196"/>
          </a:xfrm>
          <a:prstGeom prst="rect">
            <a:avLst/>
          </a:prstGeom>
        </p:spPr>
      </p:pic>
      <p:sp>
        <p:nvSpPr>
          <p:cNvPr id="6" name="TextBox 5">
            <a:extLst>
              <a:ext uri="{FF2B5EF4-FFF2-40B4-BE49-F238E27FC236}">
                <a16:creationId xmlns:a16="http://schemas.microsoft.com/office/drawing/2014/main" id="{924547E9-8FE1-E790-7759-AF4DAE7FDE58}"/>
              </a:ext>
            </a:extLst>
          </p:cNvPr>
          <p:cNvSpPr txBox="1"/>
          <p:nvPr/>
        </p:nvSpPr>
        <p:spPr>
          <a:xfrm>
            <a:off x="2758362" y="2686900"/>
            <a:ext cx="8025902"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6000" b="1" dirty="0">
                <a:solidFill>
                  <a:schemeClr val="accent1"/>
                </a:solidFill>
                <a:latin typeface="Calibri Light"/>
              </a:rPr>
              <a:t>Career of the Week</a:t>
            </a:r>
          </a:p>
        </p:txBody>
      </p:sp>
    </p:spTree>
    <p:extLst>
      <p:ext uri="{BB962C8B-B14F-4D97-AF65-F5344CB8AC3E}">
        <p14:creationId xmlns:p14="http://schemas.microsoft.com/office/powerpoint/2010/main" val="39844188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05546" y="1061230"/>
            <a:ext cx="11876904" cy="830997"/>
          </a:xfrm>
          <a:prstGeom prst="rect">
            <a:avLst/>
          </a:prstGeom>
          <a:noFill/>
        </p:spPr>
        <p:txBody>
          <a:bodyPr wrap="square" rtlCol="0">
            <a:spAutoFit/>
          </a:bodyPr>
          <a:lstStyle/>
          <a:p>
            <a:r>
              <a:rPr lang="en-GB" sz="2800" b="1" dirty="0" smtClean="0"/>
              <a:t>THE KEY TRENDS IN CAREERS IN 2024</a:t>
            </a:r>
          </a:p>
          <a:p>
            <a:r>
              <a:rPr lang="en-GB" sz="2000" b="1" dirty="0" smtClean="0"/>
              <a:t>Do your know which industries are on the incline or decline?</a:t>
            </a:r>
            <a:endParaRPr lang="en-GB" sz="2000" b="1" dirty="0"/>
          </a:p>
        </p:txBody>
      </p:sp>
      <p:sp>
        <p:nvSpPr>
          <p:cNvPr id="3" name="Oval 2"/>
          <p:cNvSpPr/>
          <p:nvPr/>
        </p:nvSpPr>
        <p:spPr>
          <a:xfrm>
            <a:off x="1675755" y="2589430"/>
            <a:ext cx="2301763" cy="1758984"/>
          </a:xfrm>
          <a:prstGeom prst="ellipse">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IT &amp; DIGITAL </a:t>
            </a:r>
            <a:endParaRPr lang="en-GB" dirty="0">
              <a:solidFill>
                <a:schemeClr val="tx1"/>
              </a:solidFill>
            </a:endParaRPr>
          </a:p>
        </p:txBody>
      </p:sp>
      <p:sp>
        <p:nvSpPr>
          <p:cNvPr id="13" name="Oval 12"/>
          <p:cNvSpPr/>
          <p:nvPr/>
        </p:nvSpPr>
        <p:spPr>
          <a:xfrm>
            <a:off x="4434328" y="2528969"/>
            <a:ext cx="2286000" cy="1819445"/>
          </a:xfrm>
          <a:prstGeom prst="ellipse">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HOME FURNISHINGS</a:t>
            </a:r>
            <a:endParaRPr lang="en-GB" dirty="0">
              <a:solidFill>
                <a:schemeClr val="tx1"/>
              </a:solidFill>
            </a:endParaRPr>
          </a:p>
        </p:txBody>
      </p:sp>
      <p:sp>
        <p:nvSpPr>
          <p:cNvPr id="14" name="Oval 13"/>
          <p:cNvSpPr/>
          <p:nvPr/>
        </p:nvSpPr>
        <p:spPr>
          <a:xfrm>
            <a:off x="9809698" y="2434284"/>
            <a:ext cx="2363422" cy="1819444"/>
          </a:xfrm>
          <a:prstGeom prst="ellipse">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GREEN MANUFACTURING &amp; ENERGY</a:t>
            </a:r>
            <a:endParaRPr lang="en-GB" dirty="0">
              <a:solidFill>
                <a:schemeClr val="tx1"/>
              </a:solidFill>
            </a:endParaRPr>
          </a:p>
        </p:txBody>
      </p:sp>
      <p:sp>
        <p:nvSpPr>
          <p:cNvPr id="11" name="Oval 10"/>
          <p:cNvSpPr/>
          <p:nvPr/>
        </p:nvSpPr>
        <p:spPr>
          <a:xfrm>
            <a:off x="9642587" y="4671368"/>
            <a:ext cx="2339863" cy="1760813"/>
          </a:xfrm>
          <a:prstGeom prst="ellipse">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RETAIL</a:t>
            </a:r>
            <a:endParaRPr lang="en-GB" dirty="0">
              <a:solidFill>
                <a:schemeClr val="tx1"/>
              </a:solidFill>
            </a:endParaRPr>
          </a:p>
        </p:txBody>
      </p:sp>
      <p:sp>
        <p:nvSpPr>
          <p:cNvPr id="12" name="Oval 11"/>
          <p:cNvSpPr/>
          <p:nvPr/>
        </p:nvSpPr>
        <p:spPr>
          <a:xfrm>
            <a:off x="7050922" y="4774749"/>
            <a:ext cx="2286000" cy="1760813"/>
          </a:xfrm>
          <a:prstGeom prst="ellipse">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solidFill>
                  <a:schemeClr val="tx1"/>
                </a:solidFill>
              </a:rPr>
              <a:t>CONSTRUCTION</a:t>
            </a:r>
            <a:endParaRPr lang="en-GB" sz="1600" dirty="0">
              <a:solidFill>
                <a:schemeClr val="tx1"/>
              </a:solidFill>
            </a:endParaRPr>
          </a:p>
        </p:txBody>
      </p:sp>
      <p:sp>
        <p:nvSpPr>
          <p:cNvPr id="6" name="Down Arrow 5"/>
          <p:cNvSpPr/>
          <p:nvPr/>
        </p:nvSpPr>
        <p:spPr>
          <a:xfrm>
            <a:off x="342378" y="4660172"/>
            <a:ext cx="1126536" cy="1989965"/>
          </a:xfrm>
          <a:prstGeom prst="downArrow">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GB" dirty="0" smtClean="0">
                <a:solidFill>
                  <a:schemeClr val="tx1"/>
                </a:solidFill>
              </a:rPr>
              <a:t>DECLINING CAREERS</a:t>
            </a:r>
            <a:endParaRPr lang="en-GB" dirty="0">
              <a:solidFill>
                <a:schemeClr val="tx1"/>
              </a:solidFill>
            </a:endParaRPr>
          </a:p>
        </p:txBody>
      </p:sp>
      <p:sp>
        <p:nvSpPr>
          <p:cNvPr id="17" name="Down Arrow 16"/>
          <p:cNvSpPr/>
          <p:nvPr/>
        </p:nvSpPr>
        <p:spPr>
          <a:xfrm rot="10800000">
            <a:off x="342378" y="2339599"/>
            <a:ext cx="1126536" cy="2008815"/>
          </a:xfrm>
          <a:prstGeom prst="downArrow">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smtClean="0">
                <a:solidFill>
                  <a:schemeClr val="tx1"/>
                </a:solidFill>
              </a:rPr>
              <a:t>GROWING CAREERS</a:t>
            </a:r>
            <a:endParaRPr lang="en-GB" dirty="0">
              <a:solidFill>
                <a:schemeClr val="tx1"/>
              </a:solidFill>
            </a:endParaRPr>
          </a:p>
        </p:txBody>
      </p:sp>
      <p:sp>
        <p:nvSpPr>
          <p:cNvPr id="16" name="Oval 15"/>
          <p:cNvSpPr/>
          <p:nvPr/>
        </p:nvSpPr>
        <p:spPr>
          <a:xfrm>
            <a:off x="1633170" y="4774749"/>
            <a:ext cx="2286000" cy="1760813"/>
          </a:xfrm>
          <a:prstGeom prst="ellipse">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solidFill>
                  <a:schemeClr val="tx1"/>
                </a:solidFill>
              </a:rPr>
              <a:t>PHARMACY</a:t>
            </a:r>
            <a:endParaRPr lang="en-GB" sz="1600" dirty="0">
              <a:solidFill>
                <a:schemeClr val="tx1"/>
              </a:solidFill>
            </a:endParaRPr>
          </a:p>
        </p:txBody>
      </p:sp>
      <p:sp>
        <p:nvSpPr>
          <p:cNvPr id="18" name="Oval 17"/>
          <p:cNvSpPr/>
          <p:nvPr/>
        </p:nvSpPr>
        <p:spPr>
          <a:xfrm>
            <a:off x="7177138" y="2528969"/>
            <a:ext cx="2363422" cy="1819444"/>
          </a:xfrm>
          <a:prstGeom prst="ellipse">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SPORTS EQUIPMENT &amp; CLOTHING</a:t>
            </a:r>
            <a:endParaRPr lang="en-GB" dirty="0">
              <a:solidFill>
                <a:schemeClr val="tx1"/>
              </a:solidFill>
            </a:endParaRPr>
          </a:p>
        </p:txBody>
      </p:sp>
      <p:sp>
        <p:nvSpPr>
          <p:cNvPr id="19" name="Oval 18"/>
          <p:cNvSpPr/>
          <p:nvPr/>
        </p:nvSpPr>
        <p:spPr>
          <a:xfrm>
            <a:off x="4342046" y="4798703"/>
            <a:ext cx="2286000" cy="1760813"/>
          </a:xfrm>
          <a:prstGeom prst="ellipse">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solidFill>
                  <a:schemeClr val="tx1"/>
                </a:solidFill>
              </a:rPr>
              <a:t>PRODUCTION &amp; MANUFACTURING</a:t>
            </a:r>
            <a:endParaRPr lang="en-GB" sz="1600" dirty="0">
              <a:solidFill>
                <a:schemeClr val="tx1"/>
              </a:solidFill>
            </a:endParaRPr>
          </a:p>
        </p:txBody>
      </p:sp>
      <p:sp>
        <p:nvSpPr>
          <p:cNvPr id="15" name="Rectangle 14"/>
          <p:cNvSpPr/>
          <p:nvPr/>
        </p:nvSpPr>
        <p:spPr>
          <a:xfrm rot="5400000">
            <a:off x="5619946" y="-5619946"/>
            <a:ext cx="952107" cy="1219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44430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9"/>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2"/>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animBg="1"/>
      <p:bldP spid="13" grpId="0" animBg="1"/>
      <p:bldP spid="14" grpId="0" animBg="1"/>
      <p:bldP spid="11" grpId="0" animBg="1"/>
      <p:bldP spid="12" grpId="0" animBg="1"/>
      <p:bldP spid="6" grpId="0" animBg="1"/>
      <p:bldP spid="17" grpId="0" animBg="1"/>
      <p:bldP spid="16" grpId="0" animBg="1"/>
      <p:bldP spid="18" grpId="0" animBg="1"/>
      <p:bldP spid="1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14A512AC-8375-083C-B467-BE802520FBEF}"/>
              </a:ext>
            </a:extLst>
          </p:cNvPr>
          <p:cNvSpPr txBox="1"/>
          <p:nvPr/>
        </p:nvSpPr>
        <p:spPr>
          <a:xfrm>
            <a:off x="6417554" y="2415634"/>
            <a:ext cx="5410479"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ea typeface="+mn-lt"/>
                <a:cs typeface="+mn-lt"/>
              </a:rPr>
              <a:t>Did you know….?</a:t>
            </a:r>
            <a:r>
              <a:rPr lang="en-GB" dirty="0">
                <a:ea typeface="+mn-lt"/>
                <a:cs typeface="+mn-lt"/>
              </a:rPr>
              <a:t> </a:t>
            </a:r>
            <a:endParaRPr lang="en-US" dirty="0"/>
          </a:p>
          <a:p>
            <a:pPr marL="285750" indent="-285750">
              <a:buFont typeface="Arial"/>
              <a:buChar char="•"/>
            </a:pPr>
            <a:r>
              <a:rPr lang="en-GB" dirty="0">
                <a:ea typeface="+mn-lt"/>
                <a:cs typeface="+mn-lt"/>
              </a:rPr>
              <a:t>The first dentist was 5000 years ago!</a:t>
            </a:r>
            <a:endParaRPr lang="en-GB" dirty="0"/>
          </a:p>
          <a:p>
            <a:pPr marL="285750" indent="-285750">
              <a:buFont typeface="Arial"/>
              <a:buChar char="•"/>
            </a:pPr>
            <a:r>
              <a:rPr lang="en-GB" dirty="0">
                <a:ea typeface="+mn-lt"/>
                <a:cs typeface="+mn-lt"/>
              </a:rPr>
              <a:t>There'll be 10,400 new dentists by 2028</a:t>
            </a:r>
            <a:endParaRPr lang="en-GB" dirty="0"/>
          </a:p>
          <a:p>
            <a:pPr algn="l"/>
            <a:endParaRPr lang="en-GB" dirty="0"/>
          </a:p>
        </p:txBody>
      </p:sp>
      <p:sp>
        <p:nvSpPr>
          <p:cNvPr id="13" name="TextBox 12">
            <a:extLst>
              <a:ext uri="{FF2B5EF4-FFF2-40B4-BE49-F238E27FC236}">
                <a16:creationId xmlns:a16="http://schemas.microsoft.com/office/drawing/2014/main" id="{C00719D7-0684-75AF-921D-B3AD2B9BA370}"/>
              </a:ext>
            </a:extLst>
          </p:cNvPr>
          <p:cNvSpPr txBox="1"/>
          <p:nvPr/>
        </p:nvSpPr>
        <p:spPr>
          <a:xfrm>
            <a:off x="6417554" y="3415568"/>
            <a:ext cx="5669670" cy="246221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1400" b="1" dirty="0">
              <a:latin typeface="TW Cen MT"/>
            </a:endParaRPr>
          </a:p>
          <a:p>
            <a:r>
              <a:rPr lang="en-GB" b="1" dirty="0"/>
              <a:t>Dental trivia questions.</a:t>
            </a:r>
            <a:endParaRPr lang="en-US" b="1" dirty="0"/>
          </a:p>
          <a:p>
            <a:r>
              <a:rPr lang="en-GB" dirty="0">
                <a:ea typeface="+mn-lt"/>
                <a:cs typeface="+mn-lt"/>
              </a:rPr>
              <a:t>How many teeth do adults have?</a:t>
            </a:r>
            <a:endParaRPr lang="en-GB" dirty="0"/>
          </a:p>
          <a:p>
            <a:r>
              <a:rPr lang="en-GB" dirty="0">
                <a:ea typeface="+mn-lt"/>
                <a:cs typeface="+mn-lt"/>
              </a:rPr>
              <a:t>True or false: Tooth enamel is the hardest substance in the human body?</a:t>
            </a:r>
            <a:endParaRPr lang="en-GB" dirty="0"/>
          </a:p>
          <a:p>
            <a:endParaRPr lang="en-GB" dirty="0"/>
          </a:p>
          <a:p>
            <a:r>
              <a:rPr lang="en-GB" dirty="0"/>
              <a:t>Some fun and freaky facts about teeth found here: </a:t>
            </a:r>
            <a:r>
              <a:rPr lang="en-GB" dirty="0">
                <a:hlinkClick r:id="rId2"/>
              </a:rPr>
              <a:t>https://youtu.be/3QSykqi3R_k</a:t>
            </a:r>
          </a:p>
          <a:p>
            <a:endParaRPr lang="en-GB" sz="1400" dirty="0">
              <a:ea typeface="+mn-lt"/>
              <a:cs typeface="+mn-lt"/>
            </a:endParaRPr>
          </a:p>
        </p:txBody>
      </p:sp>
      <p:pic>
        <p:nvPicPr>
          <p:cNvPr id="7" name="Picture 8" descr="Diagram&#10;&#10;Description automatically generated">
            <a:extLst>
              <a:ext uri="{FF2B5EF4-FFF2-40B4-BE49-F238E27FC236}">
                <a16:creationId xmlns:a16="http://schemas.microsoft.com/office/drawing/2014/main" id="{E254E91B-A7B1-2D85-7343-A11FCE233B00}"/>
              </a:ext>
            </a:extLst>
          </p:cNvPr>
          <p:cNvPicPr>
            <a:picLocks noChangeAspect="1"/>
          </p:cNvPicPr>
          <p:nvPr/>
        </p:nvPicPr>
        <p:blipFill>
          <a:blip r:embed="rId3"/>
          <a:stretch>
            <a:fillRect/>
          </a:stretch>
        </p:blipFill>
        <p:spPr>
          <a:xfrm>
            <a:off x="0" y="0"/>
            <a:ext cx="6215063" cy="6933190"/>
          </a:xfrm>
          <a:prstGeom prst="rect">
            <a:avLst/>
          </a:prstGeom>
        </p:spPr>
      </p:pic>
      <p:pic>
        <p:nvPicPr>
          <p:cNvPr id="17" name="Picture 17" descr="A picture containing clipart&#10;&#10;Description automatically generated">
            <a:extLst>
              <a:ext uri="{FF2B5EF4-FFF2-40B4-BE49-F238E27FC236}">
                <a16:creationId xmlns:a16="http://schemas.microsoft.com/office/drawing/2014/main" id="{E10D1EF2-DACF-EC29-BE43-A106AFAA8110}"/>
              </a:ext>
            </a:extLst>
          </p:cNvPr>
          <p:cNvPicPr>
            <a:picLocks noChangeAspect="1"/>
          </p:cNvPicPr>
          <p:nvPr/>
        </p:nvPicPr>
        <p:blipFill rotWithShape="1">
          <a:blip r:embed="rId4"/>
          <a:srcRect r="-662" b="6622"/>
          <a:stretch/>
        </p:blipFill>
        <p:spPr>
          <a:xfrm>
            <a:off x="11013448" y="2369268"/>
            <a:ext cx="675654" cy="646531"/>
          </a:xfrm>
          <a:prstGeom prst="rect">
            <a:avLst/>
          </a:prstGeom>
        </p:spPr>
      </p:pic>
      <p:sp>
        <p:nvSpPr>
          <p:cNvPr id="4" name="TextBox 3">
            <a:extLst>
              <a:ext uri="{FF2B5EF4-FFF2-40B4-BE49-F238E27FC236}">
                <a16:creationId xmlns:a16="http://schemas.microsoft.com/office/drawing/2014/main" id="{88D3FBD2-FBC2-69BD-2E50-CDDB01AEA9AB}"/>
              </a:ext>
            </a:extLst>
          </p:cNvPr>
          <p:cNvSpPr txBox="1"/>
          <p:nvPr/>
        </p:nvSpPr>
        <p:spPr>
          <a:xfrm>
            <a:off x="6417554" y="730308"/>
            <a:ext cx="5410479"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b="0" i="0" dirty="0">
                <a:ea typeface="arial"/>
                <a:cs typeface="arial"/>
              </a:rPr>
              <a:t>Dentistry, also known as dental medicine and oral medicine, is the branch of medicine focused on the teeth, gums, and mouth. It consists of the study, diagnosis, prevention, management, and treatment of diseases, disorders, and conditions of the mouth</a:t>
            </a:r>
            <a:r>
              <a:rPr lang="en-US" dirty="0">
                <a:ea typeface="arial"/>
                <a:cs typeface="arial"/>
              </a:rPr>
              <a:t>.</a:t>
            </a:r>
            <a:endParaRPr lang="en-US" dirty="0"/>
          </a:p>
        </p:txBody>
      </p:sp>
      <p:sp>
        <p:nvSpPr>
          <p:cNvPr id="2" name="TextBox 1"/>
          <p:cNvSpPr txBox="1"/>
          <p:nvPr/>
        </p:nvSpPr>
        <p:spPr>
          <a:xfrm>
            <a:off x="6417555" y="167268"/>
            <a:ext cx="5410479" cy="369332"/>
          </a:xfrm>
          <a:prstGeom prst="rect">
            <a:avLst/>
          </a:prstGeom>
          <a:noFill/>
        </p:spPr>
        <p:txBody>
          <a:bodyPr wrap="square" rtlCol="0">
            <a:spAutoFit/>
          </a:bodyPr>
          <a:lstStyle/>
          <a:p>
            <a:r>
              <a:rPr lang="en-GB" b="1" dirty="0" smtClean="0"/>
              <a:t>The dentistry profession is growing</a:t>
            </a:r>
            <a:endParaRPr lang="en-GB" b="1" dirty="0"/>
          </a:p>
        </p:txBody>
      </p:sp>
    </p:spTree>
    <p:extLst>
      <p:ext uri="{BB962C8B-B14F-4D97-AF65-F5344CB8AC3E}">
        <p14:creationId xmlns:p14="http://schemas.microsoft.com/office/powerpoint/2010/main" val="20541600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619946" y="-5619946"/>
            <a:ext cx="952107" cy="1219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217636" y="1195704"/>
            <a:ext cx="1577020" cy="1491196"/>
          </a:xfrm>
          <a:prstGeom prst="rect">
            <a:avLst/>
          </a:prstGeom>
        </p:spPr>
      </p:pic>
      <p:sp>
        <p:nvSpPr>
          <p:cNvPr id="6" name="TextBox 5">
            <a:extLst>
              <a:ext uri="{FF2B5EF4-FFF2-40B4-BE49-F238E27FC236}">
                <a16:creationId xmlns:a16="http://schemas.microsoft.com/office/drawing/2014/main" id="{924547E9-8FE1-E790-7759-AF4DAE7FDE58}"/>
              </a:ext>
            </a:extLst>
          </p:cNvPr>
          <p:cNvSpPr txBox="1"/>
          <p:nvPr/>
        </p:nvSpPr>
        <p:spPr>
          <a:xfrm>
            <a:off x="208264" y="960035"/>
            <a:ext cx="8025902"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6000" b="1" dirty="0" smtClean="0">
                <a:solidFill>
                  <a:schemeClr val="accent1"/>
                </a:solidFill>
                <a:latin typeface="Calibri Light"/>
              </a:rPr>
              <a:t>Watch a Video</a:t>
            </a:r>
            <a:endParaRPr lang="en-GB" sz="6000" b="1" dirty="0">
              <a:solidFill>
                <a:schemeClr val="accent1"/>
              </a:solidFill>
              <a:latin typeface="Calibri Light"/>
            </a:endParaRPr>
          </a:p>
        </p:txBody>
      </p:sp>
      <p:sp>
        <p:nvSpPr>
          <p:cNvPr id="2" name="TextBox 1"/>
          <p:cNvSpPr txBox="1"/>
          <p:nvPr/>
        </p:nvSpPr>
        <p:spPr>
          <a:xfrm>
            <a:off x="208264" y="2878408"/>
            <a:ext cx="2871787" cy="1815882"/>
          </a:xfrm>
          <a:prstGeom prst="rect">
            <a:avLst/>
          </a:prstGeom>
          <a:noFill/>
        </p:spPr>
        <p:txBody>
          <a:bodyPr wrap="square" rtlCol="0">
            <a:spAutoFit/>
          </a:bodyPr>
          <a:lstStyle/>
          <a:p>
            <a:r>
              <a:rPr lang="en-GB" sz="2800" dirty="0">
                <a:hlinkClick r:id="rId6"/>
              </a:rPr>
              <a:t>JOB OF THE WEEK EPISODE #053 - DENTIST (youtube.com)</a:t>
            </a:r>
            <a:endParaRPr lang="en-GB" sz="2800" dirty="0"/>
          </a:p>
        </p:txBody>
      </p:sp>
      <p:pic>
        <p:nvPicPr>
          <p:cNvPr id="3" name="JOB OF THE WEEK EPISODE #053 - DENTIST">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3459356" y="2464419"/>
            <a:ext cx="6552868" cy="3685988"/>
          </a:xfrm>
          <a:prstGeom prst="rect">
            <a:avLst/>
          </a:prstGeom>
        </p:spPr>
      </p:pic>
    </p:spTree>
    <p:extLst>
      <p:ext uri="{BB962C8B-B14F-4D97-AF65-F5344CB8AC3E}">
        <p14:creationId xmlns:p14="http://schemas.microsoft.com/office/powerpoint/2010/main" val="131582751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
                                        </p:tgtEl>
                                      </p:cBhvr>
                                    </p:cmd>
                                  </p:childTnLst>
                                </p:cTn>
                              </p:par>
                            </p:childTnLst>
                          </p:cTn>
                        </p:par>
                      </p:childTnLst>
                    </p:cTn>
                  </p:par>
                </p:childTnLst>
              </p:cTn>
              <p:nextCondLst>
                <p:cond evt="onClick" delay="0">
                  <p:tgtEl>
                    <p:spTgt spid="3"/>
                  </p:tgtEl>
                </p:cond>
              </p:nextCondLst>
            </p:seq>
            <p:video>
              <p:cMediaNode vol="80000">
                <p:cTn id="7" fill="hold" display="0">
                  <p:stCondLst>
                    <p:cond delay="indefinite"/>
                  </p:stCondLst>
                </p:cTn>
                <p:tgtEl>
                  <p:spTgt spid="3"/>
                </p:tgtEl>
              </p:cMediaNode>
            </p:vide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rot="5400000">
            <a:off x="5619946" y="-5619946"/>
            <a:ext cx="952107" cy="1219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89011" y="1224279"/>
            <a:ext cx="1577020" cy="1491196"/>
          </a:xfrm>
          <a:prstGeom prst="rect">
            <a:avLst/>
          </a:prstGeom>
        </p:spPr>
      </p:pic>
      <p:sp>
        <p:nvSpPr>
          <p:cNvPr id="5" name="TextBox 4"/>
          <p:cNvSpPr txBox="1"/>
          <p:nvPr/>
        </p:nvSpPr>
        <p:spPr>
          <a:xfrm>
            <a:off x="1000125" y="1928813"/>
            <a:ext cx="6143625" cy="646331"/>
          </a:xfrm>
          <a:prstGeom prst="rect">
            <a:avLst/>
          </a:prstGeom>
          <a:noFill/>
        </p:spPr>
        <p:txBody>
          <a:bodyPr wrap="square" rtlCol="0">
            <a:spAutoFit/>
          </a:bodyPr>
          <a:lstStyle/>
          <a:p>
            <a:endParaRPr lang="en-GB" dirty="0"/>
          </a:p>
          <a:p>
            <a:endParaRPr lang="en-GB" dirty="0"/>
          </a:p>
        </p:txBody>
      </p:sp>
      <p:sp>
        <p:nvSpPr>
          <p:cNvPr id="7" name="TextBox 6"/>
          <p:cNvSpPr txBox="1"/>
          <p:nvPr/>
        </p:nvSpPr>
        <p:spPr>
          <a:xfrm>
            <a:off x="3007151" y="3393649"/>
            <a:ext cx="6598762" cy="800219"/>
          </a:xfrm>
          <a:prstGeom prst="rect">
            <a:avLst/>
          </a:prstGeom>
          <a:noFill/>
        </p:spPr>
        <p:txBody>
          <a:bodyPr wrap="square" rtlCol="0">
            <a:spAutoFit/>
          </a:bodyPr>
          <a:lstStyle/>
          <a:p>
            <a:r>
              <a:rPr lang="en-GB" sz="2800" u="sng" dirty="0">
                <a:hlinkClick r:id="rId4"/>
              </a:rPr>
              <a:t>https://forms.office.com/e/Seai25cQmq</a:t>
            </a:r>
            <a:endParaRPr lang="en-GB" sz="2800" dirty="0"/>
          </a:p>
          <a:p>
            <a:endParaRPr lang="en-GB" dirty="0"/>
          </a:p>
        </p:txBody>
      </p:sp>
      <p:pic>
        <p:nvPicPr>
          <p:cNvPr id="9" name="Picture 8">
            <a:extLst>
              <a:ext uri="{FF2B5EF4-FFF2-40B4-BE49-F238E27FC236}">
                <a16:creationId xmlns:a16="http://schemas.microsoft.com/office/drawing/2014/main" id="{472146CF-106B-862E-5CB1-20DAD7A672D1}"/>
              </a:ext>
            </a:extLst>
          </p:cNvPr>
          <p:cNvPicPr>
            <a:picLocks noChangeAspect="1"/>
          </p:cNvPicPr>
          <p:nvPr/>
        </p:nvPicPr>
        <p:blipFill>
          <a:blip r:embed="rId5"/>
          <a:stretch>
            <a:fillRect/>
          </a:stretch>
        </p:blipFill>
        <p:spPr>
          <a:xfrm>
            <a:off x="80186" y="1110308"/>
            <a:ext cx="9101521" cy="1148881"/>
          </a:xfrm>
          <a:prstGeom prst="rect">
            <a:avLst/>
          </a:prstGeom>
        </p:spPr>
      </p:pic>
    </p:spTree>
    <p:extLst>
      <p:ext uri="{BB962C8B-B14F-4D97-AF65-F5344CB8AC3E}">
        <p14:creationId xmlns:p14="http://schemas.microsoft.com/office/powerpoint/2010/main" val="22781597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8f915fe7-b4c2-48f4-b98f-cb5ed08bf7c2">
      <Terms xmlns="http://schemas.microsoft.com/office/infopath/2007/PartnerControls"/>
    </lcf76f155ced4ddcb4097134ff3c332f>
    <TaxCatchAll xmlns="5f05f450-3675-4dbf-b3ff-a073c96c80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8F2CEFD9DCFF9D48AC00BF1F09E77AC1" ma:contentTypeVersion="17" ma:contentTypeDescription="Create a new document." ma:contentTypeScope="" ma:versionID="31368feb86bcf428061dea64282b810b">
  <xsd:schema xmlns:xsd="http://www.w3.org/2001/XMLSchema" xmlns:xs="http://www.w3.org/2001/XMLSchema" xmlns:p="http://schemas.microsoft.com/office/2006/metadata/properties" xmlns:ns2="8f915fe7-b4c2-48f4-b98f-cb5ed08bf7c2" xmlns:ns3="5f05f450-3675-4dbf-b3ff-a073c96c80a5" targetNamespace="http://schemas.microsoft.com/office/2006/metadata/properties" ma:root="true" ma:fieldsID="90d92e2da51d9be9c4ac6048601ed233" ns2:_="" ns3:_="">
    <xsd:import namespace="8f915fe7-b4c2-48f4-b98f-cb5ed08bf7c2"/>
    <xsd:import namespace="5f05f450-3675-4dbf-b3ff-a073c96c80a5"/>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Location" minOccurs="0"/>
                <xsd:element ref="ns3:SharedWithUsers" minOccurs="0"/>
                <xsd:element ref="ns3:SharedWithDetails" minOccurs="0"/>
                <xsd:element ref="ns2:MediaServiceObjectDetectorVersions" minOccurs="0"/>
                <xsd:element ref="ns2:MediaServiceSearchPropertie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f915fe7-b4c2-48f4-b98f-cb5ed08bf7c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4d826bf7-9e5f-4e2b-be30-8af44705de9a"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5f05f450-3675-4dbf-b3ff-a073c96c80a5"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4" nillable="true" ma:displayName="Taxonomy Catch All Column" ma:hidden="true" ma:list="{6b31c0f6-baa5-4333-824c-2272963e2020}" ma:internalName="TaxCatchAll" ma:showField="CatchAllData" ma:web="5f05f450-3675-4dbf-b3ff-a073c96c80a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1083CD8-7B1B-4346-A13A-5508FABE1532}">
  <ds:schemaRefs>
    <ds:schemaRef ds:uri="http://schemas.microsoft.com/sharepoint/v3/contenttype/forms"/>
  </ds:schemaRefs>
</ds:datastoreItem>
</file>

<file path=customXml/itemProps2.xml><?xml version="1.0" encoding="utf-8"?>
<ds:datastoreItem xmlns:ds="http://schemas.openxmlformats.org/officeDocument/2006/customXml" ds:itemID="{AE5F7C8B-A8A9-4D18-90BC-001577440504}">
  <ds:schemaRefs>
    <ds:schemaRef ds:uri="http://purl.org/dc/dcmitype/"/>
    <ds:schemaRef ds:uri="http://schemas.microsoft.com/office/infopath/2007/PartnerControls"/>
    <ds:schemaRef ds:uri="http://purl.org/dc/elements/1.1/"/>
    <ds:schemaRef ds:uri="http://schemas.microsoft.com/office/2006/metadata/properties"/>
    <ds:schemaRef ds:uri="88bc13ec-fdbf-41cc-8767-012b757b2b13"/>
    <ds:schemaRef ds:uri="http://purl.org/dc/terms/"/>
    <ds:schemaRef ds:uri="http://schemas.microsoft.com/office/2006/documentManagement/type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46D0E11D-0D0F-4DA1-BC19-2D25F49B7B9C}"/>
</file>

<file path=docProps/app.xml><?xml version="1.0" encoding="utf-8"?>
<Properties xmlns="http://schemas.openxmlformats.org/officeDocument/2006/extended-properties" xmlns:vt="http://schemas.openxmlformats.org/officeDocument/2006/docPropsVTypes">
  <TotalTime>32</TotalTime>
  <Words>478</Words>
  <Application>Microsoft Office PowerPoint</Application>
  <PresentationFormat>Widescreen</PresentationFormat>
  <Paragraphs>49</Paragraphs>
  <Slides>5</Slides>
  <Notes>3</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vt:i4>
      </vt:variant>
    </vt:vector>
  </HeadingPairs>
  <TitlesOfParts>
    <vt:vector size="11" baseType="lpstr">
      <vt:lpstr>arial</vt:lpstr>
      <vt:lpstr>arial</vt:lpstr>
      <vt:lpstr>Calibri</vt:lpstr>
      <vt:lpstr>Calibri Light</vt:lpstr>
      <vt:lpstr>TW Cen MT</vt:lpstr>
      <vt:lpstr>Office Theme</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Teacher Training for Career Lessons KS3 &amp; KS4</dc:title>
  <dc:creator>Anneke Hudson</dc:creator>
  <cp:lastModifiedBy>Sarah Bytheway</cp:lastModifiedBy>
  <cp:revision>312</cp:revision>
  <dcterms:created xsi:type="dcterms:W3CDTF">2022-07-27T14:44:59Z</dcterms:created>
  <dcterms:modified xsi:type="dcterms:W3CDTF">2024-03-11T10:29:09Z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0x010100035973E4435A7045866724FFC8E8AAF2</vt:lpwstr>
  </property>
  <property fmtid="{D5CDD505-2E9C-101B-9397-08002B2CF9AE}" pid="3" name="MediaServiceImageTags">
    <vt:lpwstr/>
  </property>
</Properties>
</file>