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8"/>
  </p:notesMasterIdLst>
  <p:sldIdLst>
    <p:sldId id="769" r:id="rId5"/>
    <p:sldId id="340" r:id="rId6"/>
    <p:sldId id="773"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17076A-EAC9-40FD-908E-143D63BAFDE4}" v="3" dt="2024-10-01T12:01:51.0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532" autoAdjust="0"/>
  </p:normalViewPr>
  <p:slideViewPr>
    <p:cSldViewPr snapToGrid="0">
      <p:cViewPr varScale="1">
        <p:scale>
          <a:sx n="48" d="100"/>
          <a:sy n="48" d="100"/>
        </p:scale>
        <p:origin x="624"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5417076A-EAC9-40FD-908E-143D63BAFDE4}"/>
    <pc:docChg chg="custSel addSld delSld modSld">
      <pc:chgData name="S Bytheway" userId="29b7b8d0-66fc-4a0f-9903-88ac16cb6ff1" providerId="ADAL" clId="{5417076A-EAC9-40FD-908E-143D63BAFDE4}" dt="2024-10-01T12:02:02.871" v="106" actId="313"/>
      <pc:docMkLst>
        <pc:docMk/>
      </pc:docMkLst>
      <pc:sldChg chg="delSp del mod">
        <pc:chgData name="S Bytheway" userId="29b7b8d0-66fc-4a0f-9903-88ac16cb6ff1" providerId="ADAL" clId="{5417076A-EAC9-40FD-908E-143D63BAFDE4}" dt="2024-10-01T12:01:03.729" v="90" actId="47"/>
        <pc:sldMkLst>
          <pc:docMk/>
          <pc:sldMk cId="3534867358" sldId="279"/>
        </pc:sldMkLst>
        <pc:spChg chg="del">
          <ac:chgData name="S Bytheway" userId="29b7b8d0-66fc-4a0f-9903-88ac16cb6ff1" providerId="ADAL" clId="{5417076A-EAC9-40FD-908E-143D63BAFDE4}" dt="2024-10-01T12:00:34.197" v="34" actId="478"/>
          <ac:spMkLst>
            <pc:docMk/>
            <pc:sldMk cId="3534867358" sldId="279"/>
            <ac:spMk id="6" creationId="{809F552D-202E-F38E-865D-BA7353229EB1}"/>
          </ac:spMkLst>
        </pc:spChg>
        <pc:picChg chg="del">
          <ac:chgData name="S Bytheway" userId="29b7b8d0-66fc-4a0f-9903-88ac16cb6ff1" providerId="ADAL" clId="{5417076A-EAC9-40FD-908E-143D63BAFDE4}" dt="2024-10-01T12:00:32.782" v="33" actId="478"/>
          <ac:picMkLst>
            <pc:docMk/>
            <pc:sldMk cId="3534867358" sldId="279"/>
            <ac:picMk id="5" creationId="{E60290AB-3755-A645-9E15-6A010B9491EC}"/>
          </ac:picMkLst>
        </pc:picChg>
        <pc:picChg chg="del">
          <ac:chgData name="S Bytheway" userId="29b7b8d0-66fc-4a0f-9903-88ac16cb6ff1" providerId="ADAL" clId="{5417076A-EAC9-40FD-908E-143D63BAFDE4}" dt="2024-10-01T12:00:31.934" v="32" actId="478"/>
          <ac:picMkLst>
            <pc:docMk/>
            <pc:sldMk cId="3534867358" sldId="279"/>
            <ac:picMk id="1026" creationId="{2BA5CDF2-4633-F74B-D6F3-F7E13D286FC5}"/>
          </ac:picMkLst>
        </pc:picChg>
      </pc:sldChg>
      <pc:sldChg chg="modSp add mod">
        <pc:chgData name="S Bytheway" userId="29b7b8d0-66fc-4a0f-9903-88ac16cb6ff1" providerId="ADAL" clId="{5417076A-EAC9-40FD-908E-143D63BAFDE4}" dt="2024-10-01T12:01:33.452" v="104" actId="1076"/>
        <pc:sldMkLst>
          <pc:docMk/>
          <pc:sldMk cId="1645695074" sldId="340"/>
        </pc:sldMkLst>
        <pc:spChg chg="mod">
          <ac:chgData name="S Bytheway" userId="29b7b8d0-66fc-4a0f-9903-88ac16cb6ff1" providerId="ADAL" clId="{5417076A-EAC9-40FD-908E-143D63BAFDE4}" dt="2024-10-01T12:01:33.452" v="104" actId="1076"/>
          <ac:spMkLst>
            <pc:docMk/>
            <pc:sldMk cId="1645695074" sldId="340"/>
            <ac:spMk id="10" creationId="{9F5AA18E-AB80-3AAA-C587-01AFCD39D33A}"/>
          </ac:spMkLst>
        </pc:spChg>
        <pc:spChg chg="mod">
          <ac:chgData name="S Bytheway" userId="29b7b8d0-66fc-4a0f-9903-88ac16cb6ff1" providerId="ADAL" clId="{5417076A-EAC9-40FD-908E-143D63BAFDE4}" dt="2024-10-01T12:01:20.899" v="100" actId="1076"/>
          <ac:spMkLst>
            <pc:docMk/>
            <pc:sldMk cId="1645695074" sldId="340"/>
            <ac:spMk id="11" creationId="{ED9F56B4-AB18-47CE-234E-10FB174CD6A3}"/>
          </ac:spMkLst>
        </pc:spChg>
        <pc:spChg chg="mod">
          <ac:chgData name="S Bytheway" userId="29b7b8d0-66fc-4a0f-9903-88ac16cb6ff1" providerId="ADAL" clId="{5417076A-EAC9-40FD-908E-143D63BAFDE4}" dt="2024-10-01T12:01:22.861" v="101" actId="1076"/>
          <ac:spMkLst>
            <pc:docMk/>
            <pc:sldMk cId="1645695074" sldId="340"/>
            <ac:spMk id="12" creationId="{3A9BA71E-C2A8-1D8C-2C33-C95B1FFE603B}"/>
          </ac:spMkLst>
        </pc:spChg>
        <pc:spChg chg="mod">
          <ac:chgData name="S Bytheway" userId="29b7b8d0-66fc-4a0f-9903-88ac16cb6ff1" providerId="ADAL" clId="{5417076A-EAC9-40FD-908E-143D63BAFDE4}" dt="2024-10-01T12:01:29.937" v="103" actId="1076"/>
          <ac:spMkLst>
            <pc:docMk/>
            <pc:sldMk cId="1645695074" sldId="340"/>
            <ac:spMk id="13" creationId="{4FCB2474-FD01-0A60-34ED-3B335862980C}"/>
          </ac:spMkLst>
        </pc:spChg>
        <pc:picChg chg="mod">
          <ac:chgData name="S Bytheway" userId="29b7b8d0-66fc-4a0f-9903-88ac16cb6ff1" providerId="ADAL" clId="{5417076A-EAC9-40FD-908E-143D63BAFDE4}" dt="2024-10-01T12:01:25.411" v="102" actId="1076"/>
          <ac:picMkLst>
            <pc:docMk/>
            <pc:sldMk cId="1645695074" sldId="340"/>
            <ac:picMk id="7" creationId="{606976EF-60D9-5322-0E73-91CAFE015892}"/>
          </ac:picMkLst>
        </pc:picChg>
      </pc:sldChg>
      <pc:sldChg chg="modSp mod">
        <pc:chgData name="S Bytheway" userId="29b7b8d0-66fc-4a0f-9903-88ac16cb6ff1" providerId="ADAL" clId="{5417076A-EAC9-40FD-908E-143D63BAFDE4}" dt="2024-10-01T12:00:29.280" v="31" actId="313"/>
        <pc:sldMkLst>
          <pc:docMk/>
          <pc:sldMk cId="1898494914" sldId="769"/>
        </pc:sldMkLst>
        <pc:spChg chg="mod">
          <ac:chgData name="S Bytheway" userId="29b7b8d0-66fc-4a0f-9903-88ac16cb6ff1" providerId="ADAL" clId="{5417076A-EAC9-40FD-908E-143D63BAFDE4}" dt="2024-10-01T12:00:29.280" v="31" actId="313"/>
          <ac:spMkLst>
            <pc:docMk/>
            <pc:sldMk cId="1898494914" sldId="769"/>
            <ac:spMk id="6" creationId="{924547E9-8FE1-E790-7759-AF4DAE7FDE58}"/>
          </ac:spMkLst>
        </pc:spChg>
      </pc:sldChg>
      <pc:sldChg chg="addSp delSp modSp mod modAnim">
        <pc:chgData name="S Bytheway" userId="29b7b8d0-66fc-4a0f-9903-88ac16cb6ff1" providerId="ADAL" clId="{5417076A-EAC9-40FD-908E-143D63BAFDE4}" dt="2024-10-01T12:02:02.871" v="106" actId="313"/>
        <pc:sldMkLst>
          <pc:docMk/>
          <pc:sldMk cId="439471000" sldId="773"/>
        </pc:sldMkLst>
        <pc:spChg chg="mod">
          <ac:chgData name="S Bytheway" userId="29b7b8d0-66fc-4a0f-9903-88ac16cb6ff1" providerId="ADAL" clId="{5417076A-EAC9-40FD-908E-143D63BAFDE4}" dt="2024-10-01T12:02:02.871" v="106" actId="313"/>
          <ac:spMkLst>
            <pc:docMk/>
            <pc:sldMk cId="439471000" sldId="773"/>
            <ac:spMk id="3" creationId="{00000000-0000-0000-0000-000000000000}"/>
          </ac:spMkLst>
        </pc:spChg>
        <pc:picChg chg="del">
          <ac:chgData name="S Bytheway" userId="29b7b8d0-66fc-4a0f-9903-88ac16cb6ff1" providerId="ADAL" clId="{5417076A-EAC9-40FD-908E-143D63BAFDE4}" dt="2024-10-01T12:00:35.896" v="35" actId="478"/>
          <ac:picMkLst>
            <pc:docMk/>
            <pc:sldMk cId="439471000" sldId="773"/>
            <ac:picMk id="2" creationId="{7DA6B1EF-5AD3-B600-3626-C6085BD27DF8}"/>
          </ac:picMkLst>
        </pc:picChg>
        <pc:picChg chg="add mod">
          <ac:chgData name="S Bytheway" userId="29b7b8d0-66fc-4a0f-9903-88ac16cb6ff1" providerId="ADAL" clId="{5417076A-EAC9-40FD-908E-143D63BAFDE4}" dt="2024-10-01T12:01:51.066" v="105"/>
          <ac:picMkLst>
            <pc:docMk/>
            <pc:sldMk cId="439471000" sldId="773"/>
            <ac:picMk id="4" creationId="{8F29BE3F-3AE3-71A4-D770-9A4ED4389AB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10/1/2024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21343911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1612952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ideo" Target="https://www.youtube.com/embed/i2PYQMA8O7A?feature=oembed" TargetMode="Externa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1900041" y="1997839"/>
            <a:ext cx="802590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i="0" u="none" strike="noStrike" kern="1200" cap="none" spc="0" normalizeH="0" baseline="0" noProof="0" dirty="0">
                <a:ln>
                  <a:noFill/>
                </a:ln>
                <a:solidFill>
                  <a:srgbClr val="4472C4"/>
                </a:solidFill>
                <a:effectLst/>
                <a:uLnTx/>
                <a:uFillTx/>
                <a:latin typeface="Calibri Light"/>
                <a:ea typeface="Calibri Light"/>
                <a:cs typeface="Calibri Light"/>
              </a:rPr>
              <a:t>Exotic Veterinarian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ea typeface="Calibri Light"/>
                <a:cs typeface="Calibri Light"/>
              </a:rPr>
              <a:t>21.10</a:t>
            </a:r>
            <a:r>
              <a:rPr lang="en-GB" sz="6000" b="1" i="0" u="none" strike="noStrike" kern="1200" cap="none" spc="0" normalizeH="0" baseline="0" noProof="0" dirty="0">
                <a:ln>
                  <a:noFill/>
                </a:ln>
                <a:solidFill>
                  <a:srgbClr val="4472C4"/>
                </a:solidFill>
                <a:effectLst/>
                <a:uLnTx/>
                <a:uFillTx/>
                <a:latin typeface="Calibri Light"/>
                <a:ea typeface="Calibri Light"/>
                <a:cs typeface="Calibri Light"/>
              </a:rPr>
              <a:t>.24</a:t>
            </a: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looking at a cheetah&#10;&#10;Description automatically generated">
            <a:extLst>
              <a:ext uri="{FF2B5EF4-FFF2-40B4-BE49-F238E27FC236}">
                <a16:creationId xmlns:a16="http://schemas.microsoft.com/office/drawing/2014/main" id="{C85DBCC3-5ECC-2F78-04D2-7B693D5A7521}"/>
              </a:ext>
            </a:extLst>
          </p:cNvPr>
          <p:cNvPicPr>
            <a:picLocks noChangeAspect="1"/>
          </p:cNvPicPr>
          <p:nvPr/>
        </p:nvPicPr>
        <p:blipFill>
          <a:blip r:embed="rId3"/>
          <a:stretch>
            <a:fillRect/>
          </a:stretch>
        </p:blipFill>
        <p:spPr>
          <a:xfrm>
            <a:off x="-196" y="0"/>
            <a:ext cx="5240936" cy="6858000"/>
          </a:xfrm>
          <a:prstGeom prst="rect">
            <a:avLst/>
          </a:prstGeom>
        </p:spPr>
      </p:pic>
      <p:sp>
        <p:nvSpPr>
          <p:cNvPr id="4" name="TextBox 3">
            <a:extLst>
              <a:ext uri="{FF2B5EF4-FFF2-40B4-BE49-F238E27FC236}">
                <a16:creationId xmlns:a16="http://schemas.microsoft.com/office/drawing/2014/main" id="{FBDBD967-A8AB-7EDA-ED4E-194002F44083}"/>
              </a:ext>
            </a:extLst>
          </p:cNvPr>
          <p:cNvSpPr txBox="1"/>
          <p:nvPr/>
        </p:nvSpPr>
        <p:spPr>
          <a:xfrm>
            <a:off x="5266943" y="17080"/>
            <a:ext cx="6752306" cy="5124480"/>
          </a:xfrm>
          <a:prstGeom prst="rect">
            <a:avLst/>
          </a:prstGeom>
          <a:noFill/>
        </p:spPr>
        <p:txBody>
          <a:bodyPr wrap="square" rtlCol="0">
            <a:spAutoFit/>
          </a:bodyPr>
          <a:lstStyle/>
          <a:p>
            <a:pPr algn="l"/>
            <a:r>
              <a:rPr lang="en-GB" sz="1100" b="1" i="0" dirty="0">
                <a:solidFill>
                  <a:srgbClr val="242424"/>
                </a:solidFill>
                <a:effectLst/>
                <a:latin typeface="+mj-lt"/>
              </a:rPr>
              <a:t>Types of Exotic Animal Veterinarians</a:t>
            </a:r>
          </a:p>
          <a:p>
            <a:pPr algn="l"/>
            <a:br>
              <a:rPr lang="en-GB" sz="1100" b="0" i="0" dirty="0">
                <a:solidFill>
                  <a:srgbClr val="242424"/>
                </a:solidFill>
                <a:effectLst/>
                <a:latin typeface="+mj-lt"/>
              </a:rPr>
            </a:br>
            <a:r>
              <a:rPr lang="en-GB" sz="1100" b="0" i="0" dirty="0">
                <a:solidFill>
                  <a:srgbClr val="242424"/>
                </a:solidFill>
                <a:effectLst/>
                <a:latin typeface="+mj-lt"/>
              </a:rPr>
              <a:t>Q – Who has had an exotic pet? </a:t>
            </a:r>
            <a:r>
              <a:rPr lang="en-GB" sz="1100" dirty="0">
                <a:solidFill>
                  <a:srgbClr val="242424"/>
                </a:solidFill>
                <a:latin typeface="+mj-lt"/>
              </a:rPr>
              <a:t>What type and what was this like taking care of it?</a:t>
            </a:r>
            <a:endParaRPr lang="en-GB" sz="1100" b="0" i="0" dirty="0">
              <a:solidFill>
                <a:srgbClr val="242424"/>
              </a:solidFill>
              <a:effectLst/>
              <a:latin typeface="+mj-lt"/>
            </a:endParaRPr>
          </a:p>
          <a:p>
            <a:pPr algn="l"/>
            <a:endParaRPr lang="en-GB" sz="1100" dirty="0">
              <a:solidFill>
                <a:srgbClr val="242424"/>
              </a:solidFill>
              <a:latin typeface="+mj-lt"/>
            </a:endParaRPr>
          </a:p>
          <a:p>
            <a:pPr algn="l"/>
            <a:r>
              <a:rPr lang="en-GB" sz="1100" b="1" i="0" dirty="0">
                <a:solidFill>
                  <a:srgbClr val="242424"/>
                </a:solidFill>
                <a:effectLst/>
                <a:latin typeface="+mj-lt"/>
              </a:rPr>
              <a:t>Here is an overview of specialized exotic animal vets:</a:t>
            </a:r>
          </a:p>
          <a:p>
            <a:pPr algn="l"/>
            <a:endParaRPr lang="en-GB" sz="1100" b="0" i="0" dirty="0">
              <a:solidFill>
                <a:srgbClr val="242424"/>
              </a:solidFill>
              <a:effectLst/>
              <a:latin typeface="+mj-lt"/>
            </a:endParaRPr>
          </a:p>
          <a:p>
            <a:pPr algn="l">
              <a:buFont typeface="Arial" panose="020B0604020202020204" pitchFamily="34" charset="0"/>
              <a:buChar char="•"/>
            </a:pPr>
            <a:r>
              <a:rPr lang="en-GB" sz="1100" b="1" i="0" dirty="0">
                <a:solidFill>
                  <a:srgbClr val="242424"/>
                </a:solidFill>
                <a:effectLst/>
                <a:latin typeface="+mj-lt"/>
              </a:rPr>
              <a:t>Avian  </a:t>
            </a:r>
            <a:r>
              <a:rPr lang="en-GB" sz="1100" b="0" i="0" dirty="0">
                <a:solidFill>
                  <a:srgbClr val="242424"/>
                </a:solidFill>
                <a:effectLst/>
                <a:latin typeface="+mj-lt"/>
              </a:rPr>
              <a:t>– Specializing in the care of birds, including both pet birds and those in aviaries or zoos, these veterinarians may treat common pet bird species, such as parrots, as well as exotic and wild bird species.</a:t>
            </a:r>
          </a:p>
          <a:p>
            <a:pPr algn="l">
              <a:buFont typeface="Arial" panose="020B0604020202020204" pitchFamily="34" charset="0"/>
              <a:buChar char="•"/>
            </a:pPr>
            <a:endParaRPr lang="en-GB" sz="800" b="0" i="0" dirty="0">
              <a:solidFill>
                <a:srgbClr val="242424"/>
              </a:solidFill>
              <a:effectLst/>
              <a:latin typeface="+mj-lt"/>
            </a:endParaRPr>
          </a:p>
          <a:p>
            <a:pPr algn="l">
              <a:buFont typeface="Arial" panose="020B0604020202020204" pitchFamily="34" charset="0"/>
              <a:buChar char="•"/>
            </a:pPr>
            <a:r>
              <a:rPr lang="en-GB" sz="1100" b="1" i="0" dirty="0">
                <a:solidFill>
                  <a:srgbClr val="242424"/>
                </a:solidFill>
                <a:effectLst/>
                <a:latin typeface="+mj-lt"/>
              </a:rPr>
              <a:t>Reptile and Amphibian  </a:t>
            </a:r>
            <a:r>
              <a:rPr lang="en-GB" sz="1100" b="0" i="0" dirty="0">
                <a:solidFill>
                  <a:srgbClr val="242424"/>
                </a:solidFill>
                <a:effectLst/>
                <a:latin typeface="+mj-lt"/>
              </a:rPr>
              <a:t>– Focusing on the health and medical care of reptiles and amphibians, including snakes, turtles, lizards, frogs, and salamanders, these vets, also known as herpetological veterinarians, are knowledgeable about the unique physiological and environmental needs of these animals.</a:t>
            </a:r>
          </a:p>
          <a:p>
            <a:pPr algn="l"/>
            <a:endParaRPr lang="en-GB" sz="1100" b="0" i="0" dirty="0">
              <a:solidFill>
                <a:srgbClr val="242424"/>
              </a:solidFill>
              <a:effectLst/>
              <a:latin typeface="+mj-lt"/>
            </a:endParaRPr>
          </a:p>
          <a:p>
            <a:pPr algn="l">
              <a:buFont typeface="Arial" panose="020B0604020202020204" pitchFamily="34" charset="0"/>
              <a:buChar char="•"/>
            </a:pPr>
            <a:r>
              <a:rPr lang="en-GB" sz="1100" b="1" i="0" dirty="0">
                <a:solidFill>
                  <a:srgbClr val="242424"/>
                </a:solidFill>
                <a:effectLst/>
                <a:latin typeface="+mj-lt"/>
              </a:rPr>
              <a:t>Zoo </a:t>
            </a:r>
            <a:r>
              <a:rPr lang="en-GB" sz="1100" b="0" i="0" dirty="0">
                <a:solidFill>
                  <a:srgbClr val="242424"/>
                </a:solidFill>
                <a:effectLst/>
                <a:latin typeface="+mj-lt"/>
              </a:rPr>
              <a:t>– As the name implies, these veterinarians work in zoos and wildlife parks, providing medical care to a wide range of exotic animals, including mammals, birds, reptiles, and amphibians. They often collaborate with other professionals to manage the health and wellbeing of animals in captivity.</a:t>
            </a:r>
          </a:p>
          <a:p>
            <a:pPr algn="l"/>
            <a:endParaRPr lang="en-GB" sz="1100" b="0" i="0" dirty="0">
              <a:solidFill>
                <a:srgbClr val="242424"/>
              </a:solidFill>
              <a:effectLst/>
              <a:latin typeface="+mj-lt"/>
            </a:endParaRPr>
          </a:p>
          <a:p>
            <a:pPr algn="l">
              <a:buFont typeface="Arial" panose="020B0604020202020204" pitchFamily="34" charset="0"/>
              <a:buChar char="•"/>
            </a:pPr>
            <a:r>
              <a:rPr lang="en-GB" sz="1100" b="1" i="0" dirty="0">
                <a:solidFill>
                  <a:srgbClr val="242424"/>
                </a:solidFill>
                <a:effectLst/>
                <a:latin typeface="+mj-lt"/>
              </a:rPr>
              <a:t>Aquatic</a:t>
            </a:r>
            <a:r>
              <a:rPr lang="en-GB" sz="1100" b="0" i="0" dirty="0">
                <a:solidFill>
                  <a:srgbClr val="242424"/>
                </a:solidFill>
                <a:effectLst/>
                <a:latin typeface="+mj-lt"/>
              </a:rPr>
              <a:t> – These vets specialize in the care of aquatic animals, including fish, marine mammals, and amphibians that live in aquatic environments. They may work in aquariums, marine parks, or research institutions.</a:t>
            </a:r>
          </a:p>
          <a:p>
            <a:pPr algn="l"/>
            <a:endParaRPr lang="en-GB" sz="1100" b="0" i="0" dirty="0">
              <a:solidFill>
                <a:srgbClr val="242424"/>
              </a:solidFill>
              <a:effectLst/>
              <a:latin typeface="+mj-lt"/>
            </a:endParaRPr>
          </a:p>
          <a:p>
            <a:pPr algn="l">
              <a:buFont typeface="Arial" panose="020B0604020202020204" pitchFamily="34" charset="0"/>
              <a:buChar char="•"/>
            </a:pPr>
            <a:r>
              <a:rPr lang="en-GB" sz="1100" b="1" i="0" dirty="0">
                <a:solidFill>
                  <a:srgbClr val="242424"/>
                </a:solidFill>
                <a:effectLst/>
                <a:latin typeface="+mj-lt"/>
              </a:rPr>
              <a:t>Wildlife</a:t>
            </a:r>
            <a:r>
              <a:rPr lang="en-GB" sz="1100" b="0" i="0" dirty="0">
                <a:solidFill>
                  <a:srgbClr val="242424"/>
                </a:solidFill>
                <a:effectLst/>
                <a:latin typeface="+mj-lt"/>
              </a:rPr>
              <a:t> – Focusing on the health and conservation of wild animals, including those in rehabilitation centres, sanctuaries, or involved in conservation projects, wildlife veterinarians may work with a variety of species to address both individual and population health.</a:t>
            </a:r>
          </a:p>
          <a:p>
            <a:pPr algn="l"/>
            <a:endParaRPr lang="en-GB" sz="1100" b="0" i="0" dirty="0">
              <a:solidFill>
                <a:srgbClr val="242424"/>
              </a:solidFill>
              <a:effectLst/>
              <a:latin typeface="+mj-lt"/>
            </a:endParaRPr>
          </a:p>
          <a:p>
            <a:pPr algn="l">
              <a:buFont typeface="Arial" panose="020B0604020202020204" pitchFamily="34" charset="0"/>
              <a:buChar char="•"/>
            </a:pPr>
            <a:r>
              <a:rPr lang="en-GB" sz="1100" b="1" i="0" dirty="0">
                <a:solidFill>
                  <a:srgbClr val="242424"/>
                </a:solidFill>
                <a:effectLst/>
                <a:latin typeface="+mj-lt"/>
              </a:rPr>
              <a:t>Exotic Pet </a:t>
            </a:r>
            <a:r>
              <a:rPr lang="en-GB" sz="1100" b="0" i="0" dirty="0">
                <a:solidFill>
                  <a:srgbClr val="242424"/>
                </a:solidFill>
                <a:effectLst/>
                <a:latin typeface="+mj-lt"/>
              </a:rPr>
              <a:t>– These vets work in general veterinary practices that specifically cater to exotic pets, which can include a variety of small mammals, birds, reptiles, and invertebrate.</a:t>
            </a:r>
          </a:p>
          <a:p>
            <a:pPr algn="l"/>
            <a:endParaRPr lang="en-GB" sz="1100" b="0" i="0" dirty="0">
              <a:solidFill>
                <a:srgbClr val="242424"/>
              </a:solidFill>
              <a:effectLst/>
              <a:latin typeface="+mj-lt"/>
            </a:endParaRPr>
          </a:p>
          <a:p>
            <a:pPr algn="l">
              <a:buFont typeface="Arial" panose="020B0604020202020204" pitchFamily="34" charset="0"/>
              <a:buChar char="•"/>
            </a:pPr>
            <a:r>
              <a:rPr lang="en-GB" sz="1100" b="1" i="0" dirty="0">
                <a:solidFill>
                  <a:srgbClr val="242424"/>
                </a:solidFill>
                <a:effectLst/>
                <a:latin typeface="+mj-lt"/>
              </a:rPr>
              <a:t>Small Mammal</a:t>
            </a:r>
            <a:r>
              <a:rPr lang="en-GB" sz="1100" b="0" i="0" dirty="0">
                <a:solidFill>
                  <a:srgbClr val="242424"/>
                </a:solidFill>
                <a:effectLst/>
                <a:latin typeface="+mj-lt"/>
              </a:rPr>
              <a:t>– Focusing on the medical care of small mammals, such as ferrets, rabbits, guinea pigs, and hedgehogs, small mammal vets may work in general practices or specialize in exotic pet care.</a:t>
            </a:r>
          </a:p>
          <a:p>
            <a:endParaRPr lang="en-GB" sz="1100" dirty="0">
              <a:latin typeface="+mj-lt"/>
            </a:endParaRPr>
          </a:p>
        </p:txBody>
      </p:sp>
      <p:sp>
        <p:nvSpPr>
          <p:cNvPr id="5" name="TextBox 4">
            <a:extLst>
              <a:ext uri="{FF2B5EF4-FFF2-40B4-BE49-F238E27FC236}">
                <a16:creationId xmlns:a16="http://schemas.microsoft.com/office/drawing/2014/main" id="{1D050539-2440-E8B8-1B1D-CE3F0F55971F}"/>
              </a:ext>
            </a:extLst>
          </p:cNvPr>
          <p:cNvSpPr txBox="1"/>
          <p:nvPr/>
        </p:nvSpPr>
        <p:spPr>
          <a:xfrm>
            <a:off x="5266943" y="4992757"/>
            <a:ext cx="5557520" cy="369332"/>
          </a:xfrm>
          <a:prstGeom prst="rect">
            <a:avLst/>
          </a:prstGeom>
          <a:noFill/>
        </p:spPr>
        <p:txBody>
          <a:bodyPr wrap="square" rtlCol="0">
            <a:spAutoFit/>
          </a:bodyPr>
          <a:lstStyle/>
          <a:p>
            <a:r>
              <a:rPr lang="en-GB" dirty="0"/>
              <a:t>Skills – What’s needed to become an exotic Veterinarian?</a:t>
            </a:r>
          </a:p>
        </p:txBody>
      </p:sp>
      <p:pic>
        <p:nvPicPr>
          <p:cNvPr id="7" name="Picture 6">
            <a:extLst>
              <a:ext uri="{FF2B5EF4-FFF2-40B4-BE49-F238E27FC236}">
                <a16:creationId xmlns:a16="http://schemas.microsoft.com/office/drawing/2014/main" id="{606976EF-60D9-5322-0E73-91CAFE015892}"/>
              </a:ext>
            </a:extLst>
          </p:cNvPr>
          <p:cNvPicPr>
            <a:picLocks noChangeAspect="1"/>
          </p:cNvPicPr>
          <p:nvPr/>
        </p:nvPicPr>
        <p:blipFill>
          <a:blip r:embed="rId4"/>
          <a:stretch>
            <a:fillRect/>
          </a:stretch>
        </p:blipFill>
        <p:spPr>
          <a:xfrm>
            <a:off x="10524326" y="5376352"/>
            <a:ext cx="975329" cy="1264879"/>
          </a:xfrm>
          <a:prstGeom prst="rect">
            <a:avLst/>
          </a:prstGeom>
        </p:spPr>
      </p:pic>
      <p:sp>
        <p:nvSpPr>
          <p:cNvPr id="8" name="TextBox 7">
            <a:extLst>
              <a:ext uri="{FF2B5EF4-FFF2-40B4-BE49-F238E27FC236}">
                <a16:creationId xmlns:a16="http://schemas.microsoft.com/office/drawing/2014/main" id="{A3AA2F1D-DCED-E29F-E7AC-CB700668DCC0}"/>
              </a:ext>
            </a:extLst>
          </p:cNvPr>
          <p:cNvSpPr txBox="1"/>
          <p:nvPr/>
        </p:nvSpPr>
        <p:spPr>
          <a:xfrm>
            <a:off x="5309813" y="5368174"/>
            <a:ext cx="2576546" cy="307777"/>
          </a:xfrm>
          <a:prstGeom prst="rect">
            <a:avLst/>
          </a:prstGeom>
          <a:noFill/>
        </p:spPr>
        <p:txBody>
          <a:bodyPr wrap="square" rtlCol="0">
            <a:spAutoFit/>
          </a:bodyPr>
          <a:lstStyle/>
          <a:p>
            <a:r>
              <a:rPr lang="en-GB" sz="1400" dirty="0"/>
              <a:t>Knowledge of the animal </a:t>
            </a:r>
          </a:p>
        </p:txBody>
      </p:sp>
      <p:sp>
        <p:nvSpPr>
          <p:cNvPr id="9" name="TextBox 8">
            <a:extLst>
              <a:ext uri="{FF2B5EF4-FFF2-40B4-BE49-F238E27FC236}">
                <a16:creationId xmlns:a16="http://schemas.microsoft.com/office/drawing/2014/main" id="{360D2607-2ED7-08A8-91CA-68267DEF2CBE}"/>
              </a:ext>
            </a:extLst>
          </p:cNvPr>
          <p:cNvSpPr txBox="1"/>
          <p:nvPr/>
        </p:nvSpPr>
        <p:spPr>
          <a:xfrm>
            <a:off x="7676478" y="5389153"/>
            <a:ext cx="3335513" cy="307777"/>
          </a:xfrm>
          <a:prstGeom prst="rect">
            <a:avLst/>
          </a:prstGeom>
          <a:noFill/>
        </p:spPr>
        <p:txBody>
          <a:bodyPr wrap="square" rtlCol="0">
            <a:spAutoFit/>
          </a:bodyPr>
          <a:lstStyle/>
          <a:p>
            <a:r>
              <a:rPr lang="en-GB" sz="1400" dirty="0"/>
              <a:t>Anatomy, physiology of diseases </a:t>
            </a:r>
          </a:p>
        </p:txBody>
      </p:sp>
      <p:sp>
        <p:nvSpPr>
          <p:cNvPr id="10" name="TextBox 9">
            <a:extLst>
              <a:ext uri="{FF2B5EF4-FFF2-40B4-BE49-F238E27FC236}">
                <a16:creationId xmlns:a16="http://schemas.microsoft.com/office/drawing/2014/main" id="{9F5AA18E-AB80-3AAA-C587-01AFCD39D33A}"/>
              </a:ext>
            </a:extLst>
          </p:cNvPr>
          <p:cNvSpPr txBox="1"/>
          <p:nvPr/>
        </p:nvSpPr>
        <p:spPr>
          <a:xfrm>
            <a:off x="7690117" y="5751226"/>
            <a:ext cx="3244074" cy="307777"/>
          </a:xfrm>
          <a:prstGeom prst="rect">
            <a:avLst/>
          </a:prstGeom>
          <a:noFill/>
        </p:spPr>
        <p:txBody>
          <a:bodyPr wrap="square" rtlCol="0">
            <a:spAutoFit/>
          </a:bodyPr>
          <a:lstStyle/>
          <a:p>
            <a:r>
              <a:rPr lang="en-GB" sz="1400" dirty="0"/>
              <a:t>Medical training for animals  </a:t>
            </a:r>
          </a:p>
        </p:txBody>
      </p:sp>
      <p:sp>
        <p:nvSpPr>
          <p:cNvPr id="11" name="TextBox 10">
            <a:extLst>
              <a:ext uri="{FF2B5EF4-FFF2-40B4-BE49-F238E27FC236}">
                <a16:creationId xmlns:a16="http://schemas.microsoft.com/office/drawing/2014/main" id="{ED9F56B4-AB18-47CE-234E-10FB174CD6A3}"/>
              </a:ext>
            </a:extLst>
          </p:cNvPr>
          <p:cNvSpPr txBox="1"/>
          <p:nvPr/>
        </p:nvSpPr>
        <p:spPr>
          <a:xfrm>
            <a:off x="5309961" y="5709731"/>
            <a:ext cx="3061194" cy="307777"/>
          </a:xfrm>
          <a:prstGeom prst="rect">
            <a:avLst/>
          </a:prstGeom>
          <a:noFill/>
        </p:spPr>
        <p:txBody>
          <a:bodyPr wrap="square" rtlCol="0">
            <a:spAutoFit/>
          </a:bodyPr>
          <a:lstStyle/>
          <a:p>
            <a:r>
              <a:rPr lang="en-GB" sz="1400" dirty="0"/>
              <a:t>Able to handle animals safely </a:t>
            </a:r>
          </a:p>
        </p:txBody>
      </p:sp>
      <p:sp>
        <p:nvSpPr>
          <p:cNvPr id="12" name="TextBox 11">
            <a:extLst>
              <a:ext uri="{FF2B5EF4-FFF2-40B4-BE49-F238E27FC236}">
                <a16:creationId xmlns:a16="http://schemas.microsoft.com/office/drawing/2014/main" id="{3A9BA71E-C2A8-1D8C-2C33-C95B1FFE603B}"/>
              </a:ext>
            </a:extLst>
          </p:cNvPr>
          <p:cNvSpPr txBox="1"/>
          <p:nvPr/>
        </p:nvSpPr>
        <p:spPr>
          <a:xfrm>
            <a:off x="5344610" y="6051288"/>
            <a:ext cx="2241637" cy="307777"/>
          </a:xfrm>
          <a:prstGeom prst="rect">
            <a:avLst/>
          </a:prstGeom>
          <a:noFill/>
        </p:spPr>
        <p:txBody>
          <a:bodyPr wrap="square" rtlCol="0">
            <a:spAutoFit/>
          </a:bodyPr>
          <a:lstStyle/>
          <a:p>
            <a:r>
              <a:rPr lang="en-GB" sz="1400" dirty="0"/>
              <a:t>Communication  </a:t>
            </a:r>
          </a:p>
        </p:txBody>
      </p:sp>
      <p:sp>
        <p:nvSpPr>
          <p:cNvPr id="13" name="TextBox 12">
            <a:extLst>
              <a:ext uri="{FF2B5EF4-FFF2-40B4-BE49-F238E27FC236}">
                <a16:creationId xmlns:a16="http://schemas.microsoft.com/office/drawing/2014/main" id="{4FCB2474-FD01-0A60-34ED-3B335862980C}"/>
              </a:ext>
            </a:extLst>
          </p:cNvPr>
          <p:cNvSpPr txBox="1"/>
          <p:nvPr/>
        </p:nvSpPr>
        <p:spPr>
          <a:xfrm>
            <a:off x="7722197" y="6073099"/>
            <a:ext cx="3244074" cy="307777"/>
          </a:xfrm>
          <a:prstGeom prst="rect">
            <a:avLst/>
          </a:prstGeom>
          <a:noFill/>
        </p:spPr>
        <p:txBody>
          <a:bodyPr wrap="square" rtlCol="0">
            <a:spAutoFit/>
          </a:bodyPr>
          <a:lstStyle/>
          <a:p>
            <a:r>
              <a:rPr lang="en-GB" sz="1400" dirty="0"/>
              <a:t>Calm under pressure </a:t>
            </a:r>
          </a:p>
        </p:txBody>
      </p:sp>
    </p:spTree>
    <p:extLst>
      <p:ext uri="{BB962C8B-B14F-4D97-AF65-F5344CB8AC3E}">
        <p14:creationId xmlns:p14="http://schemas.microsoft.com/office/powerpoint/2010/main" val="16456950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6322" y="60117"/>
            <a:ext cx="7607069" cy="461665"/>
          </a:xfrm>
          <a:prstGeom prst="rect">
            <a:avLst/>
          </a:prstGeom>
          <a:noFill/>
        </p:spPr>
        <p:txBody>
          <a:bodyPr wrap="square" rtlCol="0">
            <a:spAutoFit/>
          </a:bodyPr>
          <a:lstStyle/>
          <a:p>
            <a:r>
              <a:rPr lang="en-GB" sz="2400" dirty="0"/>
              <a:t>Here's a video on the role of an Exotic Veterinarian?  </a:t>
            </a:r>
          </a:p>
        </p:txBody>
      </p:sp>
      <p:sp>
        <p:nvSpPr>
          <p:cNvPr id="7" name="Rectangle 6"/>
          <p:cNvSpPr/>
          <p:nvPr/>
        </p:nvSpPr>
        <p:spPr>
          <a:xfrm rot="5400000">
            <a:off x="5619946" y="285947"/>
            <a:ext cx="952107" cy="12192000"/>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Picture 2" descr="Thumbs Up No Background">
            <a:extLst>
              <a:ext uri="{FF2B5EF4-FFF2-40B4-BE49-F238E27FC236}">
                <a16:creationId xmlns:a16="http://schemas.microsoft.com/office/drawing/2014/main" id="{6C412DED-84C9-A7B0-BD1B-7BC2E2DCBF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5442" y="4600458"/>
            <a:ext cx="11430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Thumbs down emoji clipart. Free download transparent .PNG | Creazilla">
            <a:extLst>
              <a:ext uri="{FF2B5EF4-FFF2-40B4-BE49-F238E27FC236}">
                <a16:creationId xmlns:a16="http://schemas.microsoft.com/office/drawing/2014/main" id="{2A78B015-A5C5-51E3-7DC7-E346CEF17CE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56504" y="4627390"/>
            <a:ext cx="1154534" cy="115453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5CE51DB-F4A6-96F2-4B44-A8DD97F7926E}"/>
              </a:ext>
            </a:extLst>
          </p:cNvPr>
          <p:cNvSpPr txBox="1"/>
          <p:nvPr/>
        </p:nvSpPr>
        <p:spPr>
          <a:xfrm>
            <a:off x="1365438" y="3705369"/>
            <a:ext cx="9912626" cy="707886"/>
          </a:xfrm>
          <a:prstGeom prst="rect">
            <a:avLst/>
          </a:prstGeom>
          <a:noFill/>
        </p:spPr>
        <p:txBody>
          <a:bodyPr wrap="square" rtlCol="0">
            <a:spAutoFit/>
          </a:bodyPr>
          <a:lstStyle/>
          <a:p>
            <a:pPr algn="ctr"/>
            <a:r>
              <a:rPr lang="en-GB" sz="2000" b="1" dirty="0"/>
              <a:t>What do you think to this career? </a:t>
            </a:r>
          </a:p>
          <a:p>
            <a:pPr algn="ctr"/>
            <a:r>
              <a:rPr lang="en-GB" sz="2000" b="1" dirty="0"/>
              <a:t>In Netflix Style Do You Like it, Love it or Not Like it?</a:t>
            </a:r>
          </a:p>
        </p:txBody>
      </p:sp>
      <p:sp>
        <p:nvSpPr>
          <p:cNvPr id="11" name="AutoShape 4" descr="Heart Logo PNG Transparent &amp; SVG Vector - Freebie Supply">
            <a:extLst>
              <a:ext uri="{FF2B5EF4-FFF2-40B4-BE49-F238E27FC236}">
                <a16:creationId xmlns:a16="http://schemas.microsoft.com/office/drawing/2014/main" id="{B0B68890-45DB-AFEE-7C49-16CA70A2A7E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a:extLst>
              <a:ext uri="{FF2B5EF4-FFF2-40B4-BE49-F238E27FC236}">
                <a16:creationId xmlns:a16="http://schemas.microsoft.com/office/drawing/2014/main" id="{8A68025E-6C6C-745C-F51A-30F756E53FF3}"/>
              </a:ext>
            </a:extLst>
          </p:cNvPr>
          <p:cNvPicPr>
            <a:picLocks noChangeAspect="1"/>
          </p:cNvPicPr>
          <p:nvPr/>
        </p:nvPicPr>
        <p:blipFill>
          <a:blip r:embed="rId6"/>
          <a:stretch>
            <a:fillRect/>
          </a:stretch>
        </p:blipFill>
        <p:spPr>
          <a:xfrm>
            <a:off x="5611658" y="4604631"/>
            <a:ext cx="1420186" cy="1138828"/>
          </a:xfrm>
          <a:prstGeom prst="rect">
            <a:avLst/>
          </a:prstGeom>
        </p:spPr>
      </p:pic>
      <p:pic>
        <p:nvPicPr>
          <p:cNvPr id="4" name="Online Media 1" title="How to Become an Exotic Animal Veterinarian">
            <a:hlinkClick r:id="" action="ppaction://media"/>
            <a:extLst>
              <a:ext uri="{FF2B5EF4-FFF2-40B4-BE49-F238E27FC236}">
                <a16:creationId xmlns:a16="http://schemas.microsoft.com/office/drawing/2014/main" id="{8F29BE3F-3AE3-71A4-D770-9A4ED4389ABB}"/>
              </a:ext>
            </a:extLst>
          </p:cNvPr>
          <p:cNvPicPr>
            <a:picLocks noRot="1" noChangeAspect="1"/>
          </p:cNvPicPr>
          <p:nvPr>
            <a:videoFile r:link="rId1"/>
          </p:nvPr>
        </p:nvPicPr>
        <p:blipFill>
          <a:blip r:embed="rId7"/>
          <a:stretch>
            <a:fillRect/>
          </a:stretch>
        </p:blipFill>
        <p:spPr>
          <a:xfrm>
            <a:off x="3897990" y="988093"/>
            <a:ext cx="4396020" cy="2472761"/>
          </a:xfrm>
          <a:prstGeom prst="rect">
            <a:avLst/>
          </a:prstGeom>
        </p:spPr>
      </p:pic>
    </p:spTree>
    <p:extLst>
      <p:ext uri="{BB962C8B-B14F-4D97-AF65-F5344CB8AC3E}">
        <p14:creationId xmlns:p14="http://schemas.microsoft.com/office/powerpoint/2010/main" val="439471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285134-AF9E-45A3-BE85-31AEAD028B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13CAD8C-F883-4306-9183-83A54CB47D3E}">
  <ds:schemaRefs>
    <ds:schemaRef ds:uri="http://schemas.microsoft.com/office/2006/metadata/properties"/>
    <ds:schemaRef ds:uri="http://www.w3.org/XML/1998/namespace"/>
    <ds:schemaRef ds:uri="88bc13ec-fdbf-41cc-8767-012b757b2b1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purl.org/dc/dcmitype/"/>
    <ds:schemaRef ds:uri="8f915fe7-b4c2-48f4-b98f-cb5ed08bf7c2"/>
    <ds:schemaRef ds:uri="5f05f450-3675-4dbf-b3ff-a073c96c80a5"/>
  </ds:schemaRefs>
</ds:datastoreItem>
</file>

<file path=customXml/itemProps3.xml><?xml version="1.0" encoding="utf-8"?>
<ds:datastoreItem xmlns:ds="http://schemas.openxmlformats.org/officeDocument/2006/customXml" ds:itemID="{37AD66FC-7B79-45B6-B95E-36C351E351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719</TotalTime>
  <Words>412</Words>
  <Application>Microsoft Office PowerPoint</Application>
  <PresentationFormat>Widescreen</PresentationFormat>
  <Paragraphs>33</Paragraphs>
  <Slides>3</Slides>
  <Notes>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78</cp:revision>
  <dcterms:created xsi:type="dcterms:W3CDTF">2022-04-22T12:25:31Z</dcterms:created>
  <dcterms:modified xsi:type="dcterms:W3CDTF">2024-10-01T12:02:10Z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